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x="21374100" cy="30276800"/>
  <p:notesSz cx="6858000" cy="9144000"/>
  <p:embeddedFontLst>
    <p:embeddedFont>
      <p:font typeface="Arial Bold" charset="1" panose="020B0704020202020204"/>
      <p:regular r:id="rId19"/>
    </p:embeddedFont>
    <p:embeddedFont>
      <p:font typeface="Mulled Wine Season" charset="1" panose="00000000000000000000"/>
      <p:regular r:id="rId20"/>
    </p:embeddedFont>
    <p:embeddedFont>
      <p:font typeface="Kaushan Script" charset="1" panose="03060602040705080205"/>
      <p:regular r:id="rId21"/>
    </p:embeddedFont>
    <p:embeddedFont>
      <p:font typeface="Balmy" charset="1" panose="00000000000000000000"/>
      <p:regular r:id="rId22"/>
    </p:embeddedFont>
    <p:embeddedFont>
      <p:font typeface="The Seasons Italics" charset="1" panose="00000000000000000000"/>
      <p:regular r:id="rId23"/>
    </p:embeddedFont>
    <p:embeddedFont>
      <p:font typeface="The Seasons Bold Italics" charset="1" panose="00000000000000000000"/>
      <p:regular r:id="rId24"/>
    </p:embeddedFont>
    <p:embeddedFont>
      <p:font typeface="Silver Stone Rough" charset="1" panose="00000500000000000000"/>
      <p:regular r:id="rId25"/>
    </p:embeddedFont>
    <p:embeddedFont>
      <p:font typeface="Pacifico" charset="1" panose="00000500000000000000"/>
      <p:regular r:id="rId26"/>
    </p:embeddedFont>
    <p:embeddedFont>
      <p:font typeface="Brighton" charset="1" panose="00000500000000000000"/>
      <p:regular r:id="rId27"/>
    </p:embeddedFont>
    <p:embeddedFont>
      <p:font typeface="Pixie Ring" charset="1" panose="00000000000000000000"/>
      <p:regular r:id="rId28"/>
    </p:embeddedFont>
    <p:embeddedFont>
      <p:font typeface="Aprila" charset="1" panose="00000000000000000000"/>
      <p:regular r:id="rId29"/>
    </p:embeddedFont>
    <p:embeddedFont>
      <p:font typeface="ITC Edwardian Script" charset="1" panose="02000505090000020002"/>
      <p:regular r:id="rId30"/>
    </p:embeddedFont>
    <p:embeddedFont>
      <p:font typeface="Lifelogo" charset="1" panose="02000500000000000000"/>
      <p:regular r:id="rId31"/>
    </p:embeddedFont>
    <p:embeddedFont>
      <p:font typeface="Trebuchet MS Bold" charset="1" panose="020B0703020202020204"/>
      <p:regular r:id="rId32"/>
    </p:embeddedFont>
    <p:embeddedFont>
      <p:font typeface="Arial" charset="1" panose="020B0604020202020204"/>
      <p:regular r:id="rId33"/>
    </p:embeddedFont>
    <p:embeddedFont>
      <p:font typeface="Trebuchet MS" charset="1" panose="020B0603020202020204"/>
      <p:regular r:id="rId34"/>
    </p:embeddedFont>
    <p:embeddedFont>
      <p:font typeface="Glypher" charset="1" panose="0000000000000000000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jpeg" Type="http://schemas.openxmlformats.org/officeDocument/2006/relationships/image"/><Relationship Id="rId4" Target="../media/image24.jpeg" Type="http://schemas.openxmlformats.org/officeDocument/2006/relationships/image"/><Relationship Id="rId5" Target="../media/image25.jpeg" Type="http://schemas.openxmlformats.org/officeDocument/2006/relationships/image"/><Relationship Id="rId6" Target="../media/image26.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jpeg" Type="http://schemas.openxmlformats.org/officeDocument/2006/relationships/image"/><Relationship Id="rId12" Target="../media/image38.jpeg" Type="http://schemas.openxmlformats.org/officeDocument/2006/relationships/image"/><Relationship Id="rId13" Target="../media/image39.png" Type="http://schemas.openxmlformats.org/officeDocument/2006/relationships/image"/><Relationship Id="rId14" Target="../media/image40.png" Type="http://schemas.openxmlformats.org/officeDocument/2006/relationships/image"/><Relationship Id="rId15" Target="../media/image41.jpeg" Type="http://schemas.openxmlformats.org/officeDocument/2006/relationships/image"/><Relationship Id="rId16" Target="../media/image42.png" Type="http://schemas.openxmlformats.org/officeDocument/2006/relationships/image"/><Relationship Id="rId17" Target="../media/image43.png" Type="http://schemas.openxmlformats.org/officeDocument/2006/relationships/image"/><Relationship Id="rId18" Target="../media/image44.png" Type="http://schemas.openxmlformats.org/officeDocument/2006/relationships/image"/><Relationship Id="rId19" Target="../media/image45.png" Type="http://schemas.openxmlformats.org/officeDocument/2006/relationships/image"/><Relationship Id="rId2" Target="../media/image28.png" Type="http://schemas.openxmlformats.org/officeDocument/2006/relationships/image"/><Relationship Id="rId20" Target="../media/image46.png" Type="http://schemas.openxmlformats.org/officeDocument/2006/relationships/image"/><Relationship Id="rId21" Target="../media/image47.jpeg" Type="http://schemas.openxmlformats.org/officeDocument/2006/relationships/image"/><Relationship Id="rId22" Target="../media/image48.png" Type="http://schemas.openxmlformats.org/officeDocument/2006/relationships/image"/><Relationship Id="rId23" Target="../media/image49.jpeg" Type="http://schemas.openxmlformats.org/officeDocument/2006/relationships/image"/><Relationship Id="rId24" Target="../media/image50.png" Type="http://schemas.openxmlformats.org/officeDocument/2006/relationships/image"/><Relationship Id="rId25" Target="../media/image51.jpeg" Type="http://schemas.openxmlformats.org/officeDocument/2006/relationships/image"/><Relationship Id="rId26" Target="../media/image52.png" Type="http://schemas.openxmlformats.org/officeDocument/2006/relationships/image"/><Relationship Id="rId27" Target="../media/image53.png" Type="http://schemas.openxmlformats.org/officeDocument/2006/relationships/image"/><Relationship Id="rId28" Target="../media/image54.jpeg" Type="http://schemas.openxmlformats.org/officeDocument/2006/relationships/image"/><Relationship Id="rId29" Target="../media/image55.png" Type="http://schemas.openxmlformats.org/officeDocument/2006/relationships/image"/><Relationship Id="rId3" Target="../media/image29.png" Type="http://schemas.openxmlformats.org/officeDocument/2006/relationships/image"/><Relationship Id="rId30" Target="../media/image56.png" Type="http://schemas.openxmlformats.org/officeDocument/2006/relationships/image"/><Relationship Id="rId31" Target="../media/image57.png" Type="http://schemas.openxmlformats.org/officeDocument/2006/relationships/image"/><Relationship Id="rId32" Target="../media/image58.png" Type="http://schemas.openxmlformats.org/officeDocument/2006/relationships/image"/><Relationship Id="rId33" Target="../media/image59.png" Type="http://schemas.openxmlformats.org/officeDocument/2006/relationships/image"/><Relationship Id="rId34" Target="../media/image60.png" Type="http://schemas.openxmlformats.org/officeDocument/2006/relationships/image"/><Relationship Id="rId35" Target="../media/image61.png" Type="http://schemas.openxmlformats.org/officeDocument/2006/relationships/image"/><Relationship Id="rId36" Target="../media/image62.png" Type="http://schemas.openxmlformats.org/officeDocument/2006/relationships/image"/><Relationship Id="rId37" Target="../media/image63.jpeg" Type="http://schemas.openxmlformats.org/officeDocument/2006/relationships/image"/><Relationship Id="rId38" Target="../media/image64.png" Type="http://schemas.openxmlformats.org/officeDocument/2006/relationships/image"/><Relationship Id="rId39" Target="../media/image65.png" Type="http://schemas.openxmlformats.org/officeDocument/2006/relationships/image"/><Relationship Id="rId4" Target="../media/image30.jpeg" Type="http://schemas.openxmlformats.org/officeDocument/2006/relationships/image"/><Relationship Id="rId40" Target="../media/image66.jpeg" Type="http://schemas.openxmlformats.org/officeDocument/2006/relationships/image"/><Relationship Id="rId41" Target="../media/image67.jpeg" Type="http://schemas.openxmlformats.org/officeDocument/2006/relationships/image"/><Relationship Id="rId42" Target="../media/image68.jpeg" Type="http://schemas.openxmlformats.org/officeDocument/2006/relationships/image"/><Relationship Id="rId43" Target="../media/image69.jpeg" Type="http://schemas.openxmlformats.org/officeDocument/2006/relationships/image"/><Relationship Id="rId44" Target="../media/image70.jpeg" Type="http://schemas.openxmlformats.org/officeDocument/2006/relationships/image"/><Relationship Id="rId45" Target="../media/image71.jpeg" Type="http://schemas.openxmlformats.org/officeDocument/2006/relationships/image"/><Relationship Id="rId46" Target="../media/image72.jpeg" Type="http://schemas.openxmlformats.org/officeDocument/2006/relationships/image"/><Relationship Id="rId47" Target="../media/image73.jpeg" Type="http://schemas.openxmlformats.org/officeDocument/2006/relationships/image"/><Relationship Id="rId48" Target="../media/image74.jpeg" Type="http://schemas.openxmlformats.org/officeDocument/2006/relationships/image"/><Relationship Id="rId49" Target="../media/image75.jpeg" Type="http://schemas.openxmlformats.org/officeDocument/2006/relationships/image"/><Relationship Id="rId5" Target="../media/image31.jpeg" Type="http://schemas.openxmlformats.org/officeDocument/2006/relationships/image"/><Relationship Id="rId50" Target="../media/image76.jpeg" Type="http://schemas.openxmlformats.org/officeDocument/2006/relationships/image"/><Relationship Id="rId51" Target="../media/image77.jpeg" Type="http://schemas.openxmlformats.org/officeDocument/2006/relationships/image"/><Relationship Id="rId52" Target="../media/image78.jpeg" Type="http://schemas.openxmlformats.org/officeDocument/2006/relationships/image"/><Relationship Id="rId53" Target="../media/image79.jpeg" Type="http://schemas.openxmlformats.org/officeDocument/2006/relationships/image"/><Relationship Id="rId54" Target="../media/image80.png" Type="http://schemas.openxmlformats.org/officeDocument/2006/relationships/image"/><Relationship Id="rId55" Target="../media/image81.svg" Type="http://schemas.openxmlformats.org/officeDocument/2006/relationships/image"/><Relationship Id="rId6" Target="../media/image32.jpeg" Type="http://schemas.openxmlformats.org/officeDocument/2006/relationships/image"/><Relationship Id="rId7" Target="../media/image33.jpeg" Type="http://schemas.openxmlformats.org/officeDocument/2006/relationships/image"/><Relationship Id="rId8" Target="../media/image34.png" Type="http://schemas.openxmlformats.org/officeDocument/2006/relationships/image"/><Relationship Id="rId9" Target="../media/image35.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2.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jpeg" Type="http://schemas.openxmlformats.org/officeDocument/2006/relationships/image"/><Relationship Id="rId4" Target="../media/image6.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5.jpeg" Type="http://schemas.openxmlformats.org/officeDocument/2006/relationships/image"/><Relationship Id="rId4" Target="../media/image8.jpeg" Type="http://schemas.openxmlformats.org/officeDocument/2006/relationships/image"/><Relationship Id="rId5" Target="../media/image9.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jpeg" Type="http://schemas.openxmlformats.org/officeDocument/2006/relationships/image"/><Relationship Id="rId4" Target="../media/image12.jpeg" Type="http://schemas.openxmlformats.org/officeDocument/2006/relationships/image"/><Relationship Id="rId5" Target="../media/image13.jpeg" Type="http://schemas.openxmlformats.org/officeDocument/2006/relationships/image"/><Relationship Id="rId6" Target="../media/image14.jpeg" Type="http://schemas.openxmlformats.org/officeDocument/2006/relationships/image"/><Relationship Id="rId7" Target="../media/image15.jpeg" Type="http://schemas.openxmlformats.org/officeDocument/2006/relationships/image"/><Relationship Id="rId8" Target="../media/image16.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18.jpeg" Type="http://schemas.openxmlformats.org/officeDocument/2006/relationships/image"/><Relationship Id="rId4" Target="../media/image19.jpeg" Type="http://schemas.openxmlformats.org/officeDocument/2006/relationships/image"/><Relationship Id="rId5" Target="../media/image20.jpeg" Type="http://schemas.openxmlformats.org/officeDocument/2006/relationships/image"/><Relationship Id="rId6" Target="../media/image21.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906" y="3962"/>
            <a:ext cx="21392988" cy="30255801"/>
            <a:chOff x="0" y="0"/>
            <a:chExt cx="28523984" cy="40341067"/>
          </a:xfrm>
        </p:grpSpPr>
        <p:sp>
          <p:nvSpPr>
            <p:cNvPr name="Freeform 3" id="3"/>
            <p:cNvSpPr/>
            <p:nvPr/>
          </p:nvSpPr>
          <p:spPr>
            <a:xfrm flipH="false" flipV="false" rot="0">
              <a:off x="0" y="0"/>
              <a:ext cx="28523946" cy="40341042"/>
            </a:xfrm>
            <a:custGeom>
              <a:avLst/>
              <a:gdLst/>
              <a:ahLst/>
              <a:cxnLst/>
              <a:rect r="r" b="b" t="t" l="l"/>
              <a:pathLst>
                <a:path h="40341042" w="28523946">
                  <a:moveTo>
                    <a:pt x="0" y="0"/>
                  </a:moveTo>
                  <a:lnTo>
                    <a:pt x="28523946" y="0"/>
                  </a:lnTo>
                  <a:lnTo>
                    <a:pt x="28523946" y="40341042"/>
                  </a:lnTo>
                  <a:lnTo>
                    <a:pt x="0" y="40341042"/>
                  </a:lnTo>
                  <a:lnTo>
                    <a:pt x="0" y="0"/>
                  </a:lnTo>
                  <a:close/>
                </a:path>
              </a:pathLst>
            </a:custGeom>
            <a:blipFill>
              <a:blip r:embed="rId2"/>
              <a:stretch>
                <a:fillRect l="-57869" t="0" r="-57869" b="0"/>
              </a:stretch>
            </a:blipFill>
          </p:spPr>
        </p:sp>
      </p:grpSp>
      <p:grpSp>
        <p:nvGrpSpPr>
          <p:cNvPr name="Group 4" id="4"/>
          <p:cNvGrpSpPr/>
          <p:nvPr/>
        </p:nvGrpSpPr>
        <p:grpSpPr>
          <a:xfrm rot="0">
            <a:off x="17755048" y="660397"/>
            <a:ext cx="2997289" cy="2957798"/>
            <a:chOff x="0" y="0"/>
            <a:chExt cx="3996385" cy="3943731"/>
          </a:xfrm>
        </p:grpSpPr>
        <p:sp>
          <p:nvSpPr>
            <p:cNvPr name="Freeform 5" id="5"/>
            <p:cNvSpPr/>
            <p:nvPr/>
          </p:nvSpPr>
          <p:spPr>
            <a:xfrm flipH="false" flipV="false" rot="0">
              <a:off x="0" y="0"/>
              <a:ext cx="3996436" cy="3943731"/>
            </a:xfrm>
            <a:custGeom>
              <a:avLst/>
              <a:gdLst/>
              <a:ahLst/>
              <a:cxnLst/>
              <a:rect r="r" b="b" t="t" l="l"/>
              <a:pathLst>
                <a:path h="3943731" w="3996436">
                  <a:moveTo>
                    <a:pt x="0" y="0"/>
                  </a:moveTo>
                  <a:lnTo>
                    <a:pt x="3996436" y="0"/>
                  </a:lnTo>
                  <a:lnTo>
                    <a:pt x="3996436" y="3943731"/>
                  </a:lnTo>
                  <a:lnTo>
                    <a:pt x="0" y="3943731"/>
                  </a:lnTo>
                  <a:lnTo>
                    <a:pt x="0" y="0"/>
                  </a:lnTo>
                  <a:close/>
                </a:path>
              </a:pathLst>
            </a:custGeom>
            <a:blipFill>
              <a:blip r:embed="rId3"/>
              <a:stretch>
                <a:fillRect l="-127" t="0" r="-126" b="0"/>
              </a:stretch>
            </a:blipFill>
          </p:spPr>
        </p:sp>
      </p:grpSp>
      <p:sp>
        <p:nvSpPr>
          <p:cNvPr name="TextBox 6" id="6"/>
          <p:cNvSpPr txBox="true"/>
          <p:nvPr/>
        </p:nvSpPr>
        <p:spPr>
          <a:xfrm rot="0">
            <a:off x="0" y="508235"/>
            <a:ext cx="20446727" cy="8644890"/>
          </a:xfrm>
          <a:prstGeom prst="rect">
            <a:avLst/>
          </a:prstGeom>
        </p:spPr>
        <p:txBody>
          <a:bodyPr anchor="t" rtlCol="false" tIns="0" lIns="0" bIns="0" rIns="0">
            <a:spAutoFit/>
          </a:bodyPr>
          <a:lstStyle/>
          <a:p>
            <a:pPr algn="l">
              <a:lnSpc>
                <a:spcPts val="22411"/>
              </a:lnSpc>
            </a:pPr>
            <a:r>
              <a:rPr lang="en-US" b="true" sz="18676" spc="3492">
                <a:solidFill>
                  <a:srgbClr val="FFFFFF"/>
                </a:solidFill>
                <a:latin typeface="Arial Bold"/>
                <a:ea typeface="Arial Bold"/>
                <a:cs typeface="Arial Bold"/>
                <a:sym typeface="Arial Bold"/>
              </a:rPr>
              <a:t>CASA</a:t>
            </a:r>
            <a:r>
              <a:rPr lang="en-US" b="true" sz="18676" spc="3492">
                <a:solidFill>
                  <a:srgbClr val="FFFFFF"/>
                </a:solidFill>
                <a:latin typeface="Arial Bold"/>
                <a:ea typeface="Arial Bold"/>
                <a:cs typeface="Arial Bold"/>
                <a:sym typeface="Arial Bold"/>
              </a:rPr>
              <a:t>	 </a:t>
            </a:r>
          </a:p>
          <a:p>
            <a:pPr algn="l">
              <a:lnSpc>
                <a:spcPts val="22411"/>
              </a:lnSpc>
            </a:pPr>
            <a:r>
              <a:rPr lang="en-US" b="true" sz="18676" spc="3492">
                <a:solidFill>
                  <a:srgbClr val="FFFFFF"/>
                </a:solidFill>
                <a:latin typeface="Arial Bold"/>
                <a:ea typeface="Arial Bold"/>
                <a:cs typeface="Arial Bold"/>
                <a:sym typeface="Arial Bold"/>
              </a:rPr>
              <a:t>      CU</a:t>
            </a:r>
          </a:p>
          <a:p>
            <a:pPr algn="just">
              <a:lnSpc>
                <a:spcPts val="22439"/>
              </a:lnSpc>
            </a:pPr>
            <a:r>
              <a:rPr lang="en-US" b="true" sz="18699" spc="4020">
                <a:solidFill>
                  <a:srgbClr val="FFFFFF"/>
                </a:solidFill>
                <a:latin typeface="Arial Bold"/>
                <a:ea typeface="Arial Bold"/>
                <a:cs typeface="Arial Bold"/>
                <a:sym typeface="Arial Bold"/>
              </a:rPr>
              <a:t>       </a:t>
            </a:r>
            <a:r>
              <a:rPr lang="en-US" b="true" sz="18699" spc="4020">
                <a:solidFill>
                  <a:srgbClr val="FFFFFF"/>
                </a:solidFill>
                <a:latin typeface="Arial Bold"/>
                <a:ea typeface="Arial Bold"/>
                <a:cs typeface="Arial Bold"/>
                <a:sym typeface="Arial Bold"/>
              </a:rPr>
              <a:t>P</a:t>
            </a:r>
            <a:r>
              <a:rPr lang="en-US" b="true" sz="18699" spc="4020">
                <a:solidFill>
                  <a:srgbClr val="FFFFFF"/>
                </a:solidFill>
                <a:latin typeface="Arial Bold"/>
                <a:ea typeface="Arial Bold"/>
                <a:cs typeface="Arial Bold"/>
                <a:sym typeface="Arial Bold"/>
              </a:rPr>
              <a:t>RISPĂ</a:t>
            </a:r>
          </a:p>
        </p:txBody>
      </p:sp>
      <p:sp>
        <p:nvSpPr>
          <p:cNvPr name="TextBox 7" id="7"/>
          <p:cNvSpPr txBox="true"/>
          <p:nvPr/>
        </p:nvSpPr>
        <p:spPr>
          <a:xfrm rot="0">
            <a:off x="-465681" y="24524192"/>
            <a:ext cx="12852006" cy="4646748"/>
          </a:xfrm>
          <a:prstGeom prst="rect">
            <a:avLst/>
          </a:prstGeom>
        </p:spPr>
        <p:txBody>
          <a:bodyPr anchor="t" rtlCol="false" tIns="0" lIns="0" bIns="0" rIns="0">
            <a:spAutoFit/>
          </a:bodyPr>
          <a:lstStyle/>
          <a:p>
            <a:pPr algn="ctr">
              <a:lnSpc>
                <a:spcPts val="12516"/>
              </a:lnSpc>
            </a:pPr>
            <a:r>
              <a:rPr lang="en-US" b="true" sz="7920" spc="616">
                <a:solidFill>
                  <a:srgbClr val="FFFFFF"/>
                </a:solidFill>
                <a:latin typeface="Mulled Wine Season"/>
                <a:ea typeface="Mulled Wine Season"/>
                <a:cs typeface="Mulled Wine Season"/>
                <a:sym typeface="Mulled Wine Season"/>
              </a:rPr>
              <a:t>TRĂIEȘTE TRADIȚIA, SIMTE LINIȘTEA!</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21392988" cy="30255801"/>
            <a:chOff x="0" y="0"/>
            <a:chExt cx="28523984" cy="40341067"/>
          </a:xfrm>
        </p:grpSpPr>
        <p:sp>
          <p:nvSpPr>
            <p:cNvPr name="Freeform 3" id="3"/>
            <p:cNvSpPr/>
            <p:nvPr/>
          </p:nvSpPr>
          <p:spPr>
            <a:xfrm flipH="false" flipV="false" rot="0">
              <a:off x="0" y="0"/>
              <a:ext cx="28523946" cy="40341042"/>
            </a:xfrm>
            <a:custGeom>
              <a:avLst/>
              <a:gdLst/>
              <a:ahLst/>
              <a:cxnLst/>
              <a:rect r="r" b="b" t="t" l="l"/>
              <a:pathLst>
                <a:path h="40341042" w="28523946">
                  <a:moveTo>
                    <a:pt x="0" y="0"/>
                  </a:moveTo>
                  <a:lnTo>
                    <a:pt x="28523946" y="0"/>
                  </a:lnTo>
                  <a:lnTo>
                    <a:pt x="28523946" y="40341042"/>
                  </a:lnTo>
                  <a:lnTo>
                    <a:pt x="0" y="40341042"/>
                  </a:lnTo>
                  <a:lnTo>
                    <a:pt x="0" y="0"/>
                  </a:lnTo>
                  <a:close/>
                </a:path>
              </a:pathLst>
            </a:custGeom>
            <a:blipFill>
              <a:blip r:embed="rId2"/>
              <a:stretch>
                <a:fillRect l="-11" t="0" r="-11" b="0"/>
              </a:stretch>
            </a:blipFill>
          </p:spPr>
        </p:sp>
      </p:grpSp>
      <p:grpSp>
        <p:nvGrpSpPr>
          <p:cNvPr name="Group 4" id="4"/>
          <p:cNvGrpSpPr/>
          <p:nvPr/>
        </p:nvGrpSpPr>
        <p:grpSpPr>
          <a:xfrm rot="0">
            <a:off x="837324" y="802005"/>
            <a:ext cx="3268628" cy="3225546"/>
            <a:chOff x="0" y="0"/>
            <a:chExt cx="4358170" cy="4300728"/>
          </a:xfrm>
        </p:grpSpPr>
        <p:sp>
          <p:nvSpPr>
            <p:cNvPr name="Freeform 5" id="5"/>
            <p:cNvSpPr/>
            <p:nvPr/>
          </p:nvSpPr>
          <p:spPr>
            <a:xfrm flipH="false" flipV="false" rot="0">
              <a:off x="0" y="0"/>
              <a:ext cx="4358132" cy="4300728"/>
            </a:xfrm>
            <a:custGeom>
              <a:avLst/>
              <a:gdLst/>
              <a:ahLst/>
              <a:cxnLst/>
              <a:rect r="r" b="b" t="t" l="l"/>
              <a:pathLst>
                <a:path h="4300728" w="4358132">
                  <a:moveTo>
                    <a:pt x="0" y="0"/>
                  </a:moveTo>
                  <a:lnTo>
                    <a:pt x="4358132" y="0"/>
                  </a:lnTo>
                  <a:lnTo>
                    <a:pt x="4358132" y="4300728"/>
                  </a:lnTo>
                  <a:lnTo>
                    <a:pt x="0" y="4300728"/>
                  </a:lnTo>
                  <a:lnTo>
                    <a:pt x="0" y="0"/>
                  </a:lnTo>
                  <a:close/>
                </a:path>
              </a:pathLst>
            </a:custGeom>
            <a:blipFill>
              <a:blip r:embed="rId3">
                <a:alphaModFix amt="46000"/>
              </a:blip>
              <a:stretch>
                <a:fillRect l="0" t="-78" r="0" b="-78"/>
              </a:stretch>
            </a:blipFill>
          </p:spPr>
        </p:sp>
      </p:grpSp>
      <p:grpSp>
        <p:nvGrpSpPr>
          <p:cNvPr name="Group 6" id="6"/>
          <p:cNvGrpSpPr/>
          <p:nvPr/>
        </p:nvGrpSpPr>
        <p:grpSpPr>
          <a:xfrm rot="0">
            <a:off x="701069" y="14647793"/>
            <a:ext cx="8215827" cy="6420374"/>
            <a:chOff x="0" y="0"/>
            <a:chExt cx="10954436" cy="8560498"/>
          </a:xfrm>
        </p:grpSpPr>
        <p:sp>
          <p:nvSpPr>
            <p:cNvPr name="Freeform 7" id="7"/>
            <p:cNvSpPr/>
            <p:nvPr/>
          </p:nvSpPr>
          <p:spPr>
            <a:xfrm flipH="false" flipV="false" rot="0">
              <a:off x="71882" y="71882"/>
              <a:ext cx="10810621" cy="8416798"/>
            </a:xfrm>
            <a:custGeom>
              <a:avLst/>
              <a:gdLst/>
              <a:ahLst/>
              <a:cxnLst/>
              <a:rect r="r" b="b" t="t" l="l"/>
              <a:pathLst>
                <a:path h="8416798" w="10810621">
                  <a:moveTo>
                    <a:pt x="0" y="0"/>
                  </a:moveTo>
                  <a:lnTo>
                    <a:pt x="10810621" y="0"/>
                  </a:lnTo>
                  <a:lnTo>
                    <a:pt x="10810621" y="8416798"/>
                  </a:lnTo>
                  <a:lnTo>
                    <a:pt x="0" y="8416798"/>
                  </a:lnTo>
                  <a:lnTo>
                    <a:pt x="0" y="0"/>
                  </a:lnTo>
                  <a:close/>
                </a:path>
              </a:pathLst>
            </a:custGeom>
            <a:blipFill>
              <a:blip r:embed="rId4"/>
              <a:stretch>
                <a:fillRect l="-32916" t="-854" r="-32916" b="-853"/>
              </a:stretch>
            </a:blipFill>
          </p:spPr>
        </p:sp>
        <p:sp>
          <p:nvSpPr>
            <p:cNvPr name="Freeform 8" id="8"/>
            <p:cNvSpPr/>
            <p:nvPr/>
          </p:nvSpPr>
          <p:spPr>
            <a:xfrm flipH="false" flipV="false" rot="0">
              <a:off x="0" y="0"/>
              <a:ext cx="10954385" cy="8560562"/>
            </a:xfrm>
            <a:custGeom>
              <a:avLst/>
              <a:gdLst/>
              <a:ahLst/>
              <a:cxnLst/>
              <a:rect r="r" b="b" t="t" l="l"/>
              <a:pathLst>
                <a:path h="8560562" w="10954385">
                  <a:moveTo>
                    <a:pt x="71882" y="0"/>
                  </a:moveTo>
                  <a:lnTo>
                    <a:pt x="10882503" y="0"/>
                  </a:lnTo>
                  <a:cubicBezTo>
                    <a:pt x="10922254" y="0"/>
                    <a:pt x="10954385" y="32131"/>
                    <a:pt x="10954385" y="71882"/>
                  </a:cubicBezTo>
                  <a:lnTo>
                    <a:pt x="10954385" y="8488680"/>
                  </a:lnTo>
                  <a:cubicBezTo>
                    <a:pt x="10954385" y="8528431"/>
                    <a:pt x="10922254" y="8560562"/>
                    <a:pt x="10882503" y="8560562"/>
                  </a:cubicBezTo>
                  <a:lnTo>
                    <a:pt x="71882" y="8560562"/>
                  </a:lnTo>
                  <a:cubicBezTo>
                    <a:pt x="32131" y="8560562"/>
                    <a:pt x="0" y="8528431"/>
                    <a:pt x="0" y="8488680"/>
                  </a:cubicBezTo>
                  <a:lnTo>
                    <a:pt x="0" y="71882"/>
                  </a:lnTo>
                  <a:cubicBezTo>
                    <a:pt x="0" y="32131"/>
                    <a:pt x="32131" y="0"/>
                    <a:pt x="71882" y="0"/>
                  </a:cubicBezTo>
                  <a:moveTo>
                    <a:pt x="71882" y="143764"/>
                  </a:moveTo>
                  <a:lnTo>
                    <a:pt x="71882" y="71882"/>
                  </a:lnTo>
                  <a:lnTo>
                    <a:pt x="143764" y="71882"/>
                  </a:lnTo>
                  <a:lnTo>
                    <a:pt x="143764" y="8488680"/>
                  </a:lnTo>
                  <a:lnTo>
                    <a:pt x="71882" y="8488680"/>
                  </a:lnTo>
                  <a:lnTo>
                    <a:pt x="71882" y="8416799"/>
                  </a:lnTo>
                  <a:lnTo>
                    <a:pt x="10882503" y="8416799"/>
                  </a:lnTo>
                  <a:lnTo>
                    <a:pt x="10882503" y="8488680"/>
                  </a:lnTo>
                  <a:lnTo>
                    <a:pt x="10810622" y="8488680"/>
                  </a:lnTo>
                  <a:lnTo>
                    <a:pt x="10810622" y="71882"/>
                  </a:lnTo>
                  <a:lnTo>
                    <a:pt x="10882503" y="71882"/>
                  </a:lnTo>
                  <a:lnTo>
                    <a:pt x="10882503" y="143764"/>
                  </a:lnTo>
                  <a:lnTo>
                    <a:pt x="71882" y="143764"/>
                  </a:lnTo>
                  <a:close/>
                </a:path>
              </a:pathLst>
            </a:custGeom>
            <a:solidFill>
              <a:srgbClr val="BDB4A1"/>
            </a:solidFill>
          </p:spPr>
        </p:sp>
      </p:grpSp>
      <p:grpSp>
        <p:nvGrpSpPr>
          <p:cNvPr name="Group 9" id="9"/>
          <p:cNvGrpSpPr/>
          <p:nvPr/>
        </p:nvGrpSpPr>
        <p:grpSpPr>
          <a:xfrm rot="0">
            <a:off x="13173666" y="6550981"/>
            <a:ext cx="6737699" cy="8204616"/>
            <a:chOff x="0" y="0"/>
            <a:chExt cx="8983599" cy="10939488"/>
          </a:xfrm>
        </p:grpSpPr>
        <p:sp>
          <p:nvSpPr>
            <p:cNvPr name="Freeform 10" id="10"/>
            <p:cNvSpPr/>
            <p:nvPr/>
          </p:nvSpPr>
          <p:spPr>
            <a:xfrm flipH="false" flipV="false" rot="0">
              <a:off x="71882" y="71882"/>
              <a:ext cx="8839835" cy="10795762"/>
            </a:xfrm>
            <a:custGeom>
              <a:avLst/>
              <a:gdLst/>
              <a:ahLst/>
              <a:cxnLst/>
              <a:rect r="r" b="b" t="t" l="l"/>
              <a:pathLst>
                <a:path h="10795762" w="8839835">
                  <a:moveTo>
                    <a:pt x="0" y="0"/>
                  </a:moveTo>
                  <a:lnTo>
                    <a:pt x="8839835" y="0"/>
                  </a:lnTo>
                  <a:lnTo>
                    <a:pt x="8839835" y="10795762"/>
                  </a:lnTo>
                  <a:lnTo>
                    <a:pt x="0" y="10795762"/>
                  </a:lnTo>
                  <a:lnTo>
                    <a:pt x="0" y="0"/>
                  </a:lnTo>
                  <a:close/>
                </a:path>
              </a:pathLst>
            </a:custGeom>
            <a:blipFill>
              <a:blip r:embed="rId5"/>
              <a:stretch>
                <a:fillRect l="-9894" t="-665" r="-9894" b="-665"/>
              </a:stretch>
            </a:blipFill>
          </p:spPr>
        </p:sp>
        <p:sp>
          <p:nvSpPr>
            <p:cNvPr name="Freeform 11" id="11"/>
            <p:cNvSpPr/>
            <p:nvPr/>
          </p:nvSpPr>
          <p:spPr>
            <a:xfrm flipH="false" flipV="false" rot="0">
              <a:off x="0" y="0"/>
              <a:ext cx="8983599" cy="10939525"/>
            </a:xfrm>
            <a:custGeom>
              <a:avLst/>
              <a:gdLst/>
              <a:ahLst/>
              <a:cxnLst/>
              <a:rect r="r" b="b" t="t" l="l"/>
              <a:pathLst>
                <a:path h="10939525" w="8983599">
                  <a:moveTo>
                    <a:pt x="71882" y="0"/>
                  </a:moveTo>
                  <a:lnTo>
                    <a:pt x="8911717" y="0"/>
                  </a:lnTo>
                  <a:cubicBezTo>
                    <a:pt x="8951468" y="0"/>
                    <a:pt x="8983599" y="32131"/>
                    <a:pt x="8983599" y="71882"/>
                  </a:cubicBezTo>
                  <a:lnTo>
                    <a:pt x="8983599" y="10867644"/>
                  </a:lnTo>
                  <a:cubicBezTo>
                    <a:pt x="8983599" y="10907395"/>
                    <a:pt x="8951468" y="10939525"/>
                    <a:pt x="8911717" y="10939525"/>
                  </a:cubicBezTo>
                  <a:lnTo>
                    <a:pt x="71882" y="10939525"/>
                  </a:lnTo>
                  <a:cubicBezTo>
                    <a:pt x="32131" y="10939525"/>
                    <a:pt x="0" y="10907395"/>
                    <a:pt x="0" y="10867644"/>
                  </a:cubicBezTo>
                  <a:lnTo>
                    <a:pt x="0" y="71882"/>
                  </a:lnTo>
                  <a:cubicBezTo>
                    <a:pt x="0" y="32131"/>
                    <a:pt x="32131" y="0"/>
                    <a:pt x="71882" y="0"/>
                  </a:cubicBezTo>
                  <a:moveTo>
                    <a:pt x="71882" y="143764"/>
                  </a:moveTo>
                  <a:lnTo>
                    <a:pt x="71882" y="71882"/>
                  </a:lnTo>
                  <a:lnTo>
                    <a:pt x="143764" y="71882"/>
                  </a:lnTo>
                  <a:lnTo>
                    <a:pt x="143764" y="10867644"/>
                  </a:lnTo>
                  <a:lnTo>
                    <a:pt x="71882" y="10867644"/>
                  </a:lnTo>
                  <a:lnTo>
                    <a:pt x="71882" y="10795762"/>
                  </a:lnTo>
                  <a:lnTo>
                    <a:pt x="8911717" y="10795762"/>
                  </a:lnTo>
                  <a:lnTo>
                    <a:pt x="8911717" y="10867644"/>
                  </a:lnTo>
                  <a:lnTo>
                    <a:pt x="8839836" y="10867644"/>
                  </a:lnTo>
                  <a:lnTo>
                    <a:pt x="8839836" y="71882"/>
                  </a:lnTo>
                  <a:lnTo>
                    <a:pt x="8911717" y="71882"/>
                  </a:lnTo>
                  <a:lnTo>
                    <a:pt x="8911717" y="143764"/>
                  </a:lnTo>
                  <a:lnTo>
                    <a:pt x="71882" y="143764"/>
                  </a:lnTo>
                  <a:close/>
                </a:path>
              </a:pathLst>
            </a:custGeom>
            <a:solidFill>
              <a:srgbClr val="5D2E11"/>
            </a:solidFill>
          </p:spPr>
        </p:sp>
      </p:grpSp>
      <p:grpSp>
        <p:nvGrpSpPr>
          <p:cNvPr name="Group 12" id="12"/>
          <p:cNvGrpSpPr/>
          <p:nvPr/>
        </p:nvGrpSpPr>
        <p:grpSpPr>
          <a:xfrm rot="0">
            <a:off x="12244064" y="21341991"/>
            <a:ext cx="7707725" cy="7746359"/>
            <a:chOff x="0" y="0"/>
            <a:chExt cx="10276967" cy="10328478"/>
          </a:xfrm>
        </p:grpSpPr>
        <p:sp>
          <p:nvSpPr>
            <p:cNvPr name="Freeform 13" id="13"/>
            <p:cNvSpPr/>
            <p:nvPr/>
          </p:nvSpPr>
          <p:spPr>
            <a:xfrm flipH="false" flipV="false" rot="0">
              <a:off x="125730" y="125730"/>
              <a:ext cx="10025381" cy="10076942"/>
            </a:xfrm>
            <a:custGeom>
              <a:avLst/>
              <a:gdLst/>
              <a:ahLst/>
              <a:cxnLst/>
              <a:rect r="r" b="b" t="t" l="l"/>
              <a:pathLst>
                <a:path h="10076942" w="10025381">
                  <a:moveTo>
                    <a:pt x="0" y="0"/>
                  </a:moveTo>
                  <a:lnTo>
                    <a:pt x="10025381" y="0"/>
                  </a:lnTo>
                  <a:lnTo>
                    <a:pt x="10025381" y="10076942"/>
                  </a:lnTo>
                  <a:lnTo>
                    <a:pt x="0" y="10076942"/>
                  </a:lnTo>
                  <a:lnTo>
                    <a:pt x="0" y="0"/>
                  </a:lnTo>
                  <a:close/>
                </a:path>
              </a:pathLst>
            </a:custGeom>
            <a:blipFill>
              <a:blip r:embed="rId6"/>
              <a:stretch>
                <a:fillRect l="-1254" t="-1282" r="-1255" b="-1283"/>
              </a:stretch>
            </a:blipFill>
          </p:spPr>
        </p:sp>
        <p:sp>
          <p:nvSpPr>
            <p:cNvPr name="Freeform 14" id="14"/>
            <p:cNvSpPr/>
            <p:nvPr/>
          </p:nvSpPr>
          <p:spPr>
            <a:xfrm flipH="false" flipV="false" rot="0">
              <a:off x="0" y="0"/>
              <a:ext cx="10276840" cy="10328402"/>
            </a:xfrm>
            <a:custGeom>
              <a:avLst/>
              <a:gdLst/>
              <a:ahLst/>
              <a:cxnLst/>
              <a:rect r="r" b="b" t="t" l="l"/>
              <a:pathLst>
                <a:path h="10328402" w="10276840">
                  <a:moveTo>
                    <a:pt x="125730" y="0"/>
                  </a:moveTo>
                  <a:lnTo>
                    <a:pt x="10151111" y="0"/>
                  </a:lnTo>
                  <a:cubicBezTo>
                    <a:pt x="10220579" y="0"/>
                    <a:pt x="10276840" y="56261"/>
                    <a:pt x="10276840" y="125730"/>
                  </a:cubicBezTo>
                  <a:lnTo>
                    <a:pt x="10276840" y="10202672"/>
                  </a:lnTo>
                  <a:cubicBezTo>
                    <a:pt x="10276840" y="10272140"/>
                    <a:pt x="10220579" y="10328402"/>
                    <a:pt x="10151111" y="10328402"/>
                  </a:cubicBezTo>
                  <a:lnTo>
                    <a:pt x="125730" y="10328402"/>
                  </a:lnTo>
                  <a:cubicBezTo>
                    <a:pt x="56261" y="10328402"/>
                    <a:pt x="0" y="10272140"/>
                    <a:pt x="0" y="10202672"/>
                  </a:cubicBezTo>
                  <a:lnTo>
                    <a:pt x="0" y="125730"/>
                  </a:lnTo>
                  <a:cubicBezTo>
                    <a:pt x="0" y="56261"/>
                    <a:pt x="56261" y="0"/>
                    <a:pt x="125730" y="0"/>
                  </a:cubicBezTo>
                  <a:moveTo>
                    <a:pt x="125730" y="251587"/>
                  </a:moveTo>
                  <a:lnTo>
                    <a:pt x="125730" y="125730"/>
                  </a:lnTo>
                  <a:lnTo>
                    <a:pt x="251460" y="125730"/>
                  </a:lnTo>
                  <a:lnTo>
                    <a:pt x="251460" y="10202672"/>
                  </a:lnTo>
                  <a:lnTo>
                    <a:pt x="125730" y="10202672"/>
                  </a:lnTo>
                  <a:lnTo>
                    <a:pt x="125730" y="10076942"/>
                  </a:lnTo>
                  <a:lnTo>
                    <a:pt x="10151111" y="10076942"/>
                  </a:lnTo>
                  <a:lnTo>
                    <a:pt x="10151111" y="10202672"/>
                  </a:lnTo>
                  <a:lnTo>
                    <a:pt x="10025380" y="10202672"/>
                  </a:lnTo>
                  <a:lnTo>
                    <a:pt x="10025380" y="125730"/>
                  </a:lnTo>
                  <a:lnTo>
                    <a:pt x="10151111" y="125730"/>
                  </a:lnTo>
                  <a:lnTo>
                    <a:pt x="10151111" y="251460"/>
                  </a:lnTo>
                  <a:lnTo>
                    <a:pt x="125730" y="251460"/>
                  </a:lnTo>
                  <a:close/>
                </a:path>
              </a:pathLst>
            </a:custGeom>
            <a:solidFill>
              <a:srgbClr val="985930"/>
            </a:solidFill>
          </p:spPr>
        </p:sp>
      </p:grpSp>
      <p:sp>
        <p:nvSpPr>
          <p:cNvPr name="TextBox 15" id="15"/>
          <p:cNvSpPr txBox="true"/>
          <p:nvPr/>
        </p:nvSpPr>
        <p:spPr>
          <a:xfrm rot="0">
            <a:off x="151219" y="2901229"/>
            <a:ext cx="21090550" cy="4347658"/>
          </a:xfrm>
          <a:prstGeom prst="rect">
            <a:avLst/>
          </a:prstGeom>
        </p:spPr>
        <p:txBody>
          <a:bodyPr anchor="t" rtlCol="false" tIns="0" lIns="0" bIns="0" rIns="0">
            <a:spAutoFit/>
          </a:bodyPr>
          <a:lstStyle/>
          <a:p>
            <a:pPr algn="ctr">
              <a:lnSpc>
                <a:spcPts val="32089"/>
              </a:lnSpc>
            </a:pPr>
            <a:r>
              <a:rPr lang="en-US" sz="22921">
                <a:solidFill>
                  <a:srgbClr val="985930"/>
                </a:solidFill>
                <a:latin typeface="ITC Edwardian Script"/>
                <a:ea typeface="ITC Edwardian Script"/>
                <a:cs typeface="ITC Edwardian Script"/>
                <a:sym typeface="ITC Edwardian Script"/>
              </a:rPr>
              <a:t>Relaxare și wellness</a:t>
            </a:r>
          </a:p>
        </p:txBody>
      </p:sp>
      <p:sp>
        <p:nvSpPr>
          <p:cNvPr name="TextBox 16" id="16"/>
          <p:cNvSpPr txBox="true"/>
          <p:nvPr/>
        </p:nvSpPr>
        <p:spPr>
          <a:xfrm rot="0">
            <a:off x="1117673" y="22098086"/>
            <a:ext cx="9227906" cy="5458301"/>
          </a:xfrm>
          <a:prstGeom prst="rect">
            <a:avLst/>
          </a:prstGeom>
        </p:spPr>
        <p:txBody>
          <a:bodyPr anchor="t" rtlCol="false" tIns="0" lIns="0" bIns="0" rIns="0">
            <a:spAutoFit/>
          </a:bodyPr>
          <a:lstStyle/>
          <a:p>
            <a:pPr algn="ctr">
              <a:lnSpc>
                <a:spcPts val="7031"/>
              </a:lnSpc>
            </a:pPr>
            <a:r>
              <a:rPr lang="en-US" sz="5537" spc="783">
                <a:solidFill>
                  <a:srgbClr val="A68E45"/>
                </a:solidFill>
                <a:latin typeface="Kaushan Script"/>
                <a:ea typeface="Kaushan Script"/>
                <a:cs typeface="Kaushan Script"/>
                <a:sym typeface="Kaushan Script"/>
              </a:rPr>
              <a:t>Relaxare &amp; wellness</a:t>
            </a:r>
          </a:p>
          <a:p>
            <a:pPr algn="ctr">
              <a:lnSpc>
                <a:spcPts val="7031"/>
              </a:lnSpc>
            </a:pPr>
            <a:r>
              <a:rPr lang="en-US" sz="5537" spc="783">
                <a:solidFill>
                  <a:srgbClr val="A68E45"/>
                </a:solidFill>
                <a:latin typeface="Kaushan Script"/>
                <a:ea typeface="Kaushan Script"/>
                <a:cs typeface="Kaushan Script"/>
                <a:sym typeface="Kaushan Script"/>
              </a:rPr>
              <a:t> • Foișor</a:t>
            </a:r>
          </a:p>
          <a:p>
            <a:pPr algn="ctr">
              <a:lnSpc>
                <a:spcPts val="7031"/>
              </a:lnSpc>
            </a:pPr>
            <a:r>
              <a:rPr lang="en-US" sz="5537" spc="783">
                <a:solidFill>
                  <a:srgbClr val="A68E45"/>
                </a:solidFill>
                <a:latin typeface="Kaushan Script"/>
                <a:ea typeface="Kaushan Script"/>
                <a:cs typeface="Kaushan Script"/>
                <a:sym typeface="Kaushan Script"/>
              </a:rPr>
              <a:t> • Hamace</a:t>
            </a:r>
          </a:p>
          <a:p>
            <a:pPr algn="ctr">
              <a:lnSpc>
                <a:spcPts val="7031"/>
              </a:lnSpc>
            </a:pPr>
            <a:r>
              <a:rPr lang="en-US" sz="5537" spc="783">
                <a:solidFill>
                  <a:srgbClr val="A68E45"/>
                </a:solidFill>
                <a:latin typeface="Kaushan Script"/>
                <a:ea typeface="Kaushan Script"/>
                <a:cs typeface="Kaushan Script"/>
                <a:sym typeface="Kaushan Script"/>
              </a:rPr>
              <a:t> • Saună / ciubăr</a:t>
            </a:r>
          </a:p>
          <a:p>
            <a:pPr algn="ctr">
              <a:lnSpc>
                <a:spcPts val="7031"/>
              </a:lnSpc>
            </a:pPr>
            <a:r>
              <a:rPr lang="en-US" sz="5537" spc="783">
                <a:solidFill>
                  <a:srgbClr val="A68E45"/>
                </a:solidFill>
                <a:latin typeface="Kaushan Script"/>
                <a:ea typeface="Kaushan Script"/>
                <a:cs typeface="Kaushan Script"/>
                <a:sym typeface="Kaushan Script"/>
              </a:rPr>
              <a:t> • Colț de lectură în aer liber</a:t>
            </a:r>
          </a:p>
        </p:txBody>
      </p:sp>
      <p:sp>
        <p:nvSpPr>
          <p:cNvPr name="TextBox 17" id="17"/>
          <p:cNvSpPr txBox="true"/>
          <p:nvPr/>
        </p:nvSpPr>
        <p:spPr>
          <a:xfrm rot="0">
            <a:off x="1239345" y="7605560"/>
            <a:ext cx="11099054" cy="7568717"/>
          </a:xfrm>
          <a:prstGeom prst="rect">
            <a:avLst/>
          </a:prstGeom>
        </p:spPr>
        <p:txBody>
          <a:bodyPr anchor="t" rtlCol="false" tIns="0" lIns="0" bIns="0" rIns="0">
            <a:spAutoFit/>
          </a:bodyPr>
          <a:lstStyle/>
          <a:p>
            <a:pPr algn="l">
              <a:lnSpc>
                <a:spcPts val="7544"/>
              </a:lnSpc>
            </a:pPr>
            <a:r>
              <a:rPr lang="en-US" sz="5939" spc="843">
                <a:solidFill>
                  <a:srgbClr val="A68E45">
                    <a:alpha val="76863"/>
                  </a:srgbClr>
                </a:solidFill>
                <a:latin typeface="Pacifico"/>
                <a:ea typeface="Pacifico"/>
                <a:cs typeface="Pacifico"/>
                <a:sym typeface="Pacifico"/>
              </a:rPr>
              <a:t>   Foișorul, grădina și zonele de relaxare oferă cadrul perfect pentru odihnă. Aici, timpul curge mai lent, iar fiecare clipă este dedicată liniștii și reconectării cu sine.</a:t>
            </a:r>
          </a:p>
          <a:p>
            <a:pPr algn="l">
              <a:lnSpc>
                <a:spcPts val="7544"/>
              </a:lnSpc>
            </a:pPr>
          </a:p>
        </p:txBody>
      </p:sp>
      <p:sp>
        <p:nvSpPr>
          <p:cNvPr name="TextBox 18" id="18"/>
          <p:cNvSpPr txBox="true"/>
          <p:nvPr/>
        </p:nvSpPr>
        <p:spPr>
          <a:xfrm rot="0">
            <a:off x="10345579" y="15897177"/>
            <a:ext cx="8908113" cy="3561657"/>
          </a:xfrm>
          <a:prstGeom prst="rect">
            <a:avLst/>
          </a:prstGeom>
        </p:spPr>
        <p:txBody>
          <a:bodyPr anchor="t" rtlCol="false" tIns="0" lIns="0" bIns="0" rIns="0">
            <a:spAutoFit/>
          </a:bodyPr>
          <a:lstStyle/>
          <a:p>
            <a:pPr algn="ctr">
              <a:lnSpc>
                <a:spcPts val="9505"/>
              </a:lnSpc>
            </a:pPr>
            <a:r>
              <a:rPr lang="en-US" sz="6791">
                <a:solidFill>
                  <a:srgbClr val="9E9947"/>
                </a:solidFill>
                <a:latin typeface="Pacifico"/>
                <a:ea typeface="Pacifico"/>
                <a:cs typeface="Pacifico"/>
                <a:sym typeface="Pacifico"/>
              </a:rPr>
              <a:t>Când te oprești din grabă, începi să te odihnești cu adevărat.</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1384000" cy="30276000"/>
          </a:xfrm>
          <a:custGeom>
            <a:avLst/>
            <a:gdLst/>
            <a:ahLst/>
            <a:cxnLst/>
            <a:rect r="r" b="b" t="t" l="l"/>
            <a:pathLst>
              <a:path h="30276000" w="21384000">
                <a:moveTo>
                  <a:pt x="0" y="0"/>
                </a:moveTo>
                <a:lnTo>
                  <a:pt x="21384000" y="0"/>
                </a:lnTo>
                <a:lnTo>
                  <a:pt x="21384000" y="30276000"/>
                </a:lnTo>
                <a:lnTo>
                  <a:pt x="0" y="30276000"/>
                </a:lnTo>
                <a:lnTo>
                  <a:pt x="0" y="0"/>
                </a:lnTo>
                <a:close/>
              </a:path>
            </a:pathLst>
          </a:custGeom>
          <a:blipFill>
            <a:blip r:embed="rId2"/>
            <a:stretch>
              <a:fillRect l="-21325" t="-377" r="-21325" b="-377"/>
            </a:stretch>
          </a:blipFill>
        </p:spPr>
      </p:sp>
      <p:sp>
        <p:nvSpPr>
          <p:cNvPr name="TextBox 3" id="3"/>
          <p:cNvSpPr txBox="true"/>
          <p:nvPr/>
        </p:nvSpPr>
        <p:spPr>
          <a:xfrm rot="0">
            <a:off x="2245523" y="1453545"/>
            <a:ext cx="17000077" cy="27416534"/>
          </a:xfrm>
          <a:prstGeom prst="rect">
            <a:avLst/>
          </a:prstGeom>
        </p:spPr>
        <p:txBody>
          <a:bodyPr anchor="t" rtlCol="false" tIns="0" lIns="0" bIns="0" rIns="0">
            <a:spAutoFit/>
          </a:bodyPr>
          <a:lstStyle/>
          <a:p>
            <a:pPr algn="ctr">
              <a:lnSpc>
                <a:spcPts val="10349"/>
              </a:lnSpc>
            </a:pPr>
            <a:r>
              <a:rPr lang="en-US" sz="9023" spc="1154">
                <a:solidFill>
                  <a:srgbClr val="FFF3F6"/>
                </a:solidFill>
                <a:latin typeface="Lifelogo"/>
                <a:ea typeface="Lifelogo"/>
                <a:cs typeface="Lifelogo"/>
                <a:sym typeface="Lifelogo"/>
              </a:rPr>
              <a:t>La casa cu prispă, cele mai frumoase amintiri se nasc din momente simple: linistea dimineților petrecute în natură, relaxarea din ciubăr după o zi activă, legământul ușor al hamacelor și serile petrecute la foișor, alături de cei dragi.</a:t>
            </a:r>
          </a:p>
          <a:p>
            <a:pPr algn="ctr">
              <a:lnSpc>
                <a:spcPts val="10349"/>
              </a:lnSpc>
            </a:pPr>
            <a:r>
              <a:rPr lang="en-US" sz="9023" spc="1154">
                <a:solidFill>
                  <a:srgbClr val="FFF3F6"/>
                </a:solidFill>
                <a:latin typeface="Lifelogo"/>
                <a:ea typeface="Lifelogo"/>
                <a:cs typeface="Lifelogo"/>
                <a:sym typeface="Lifelogo"/>
              </a:rPr>
              <a:t>Ne dorim ca fiecare oaspete să plece de la noi mai odihniți, mai conectați cu natura și cu dorința de a reveni.</a:t>
            </a:r>
          </a:p>
          <a:p>
            <a:pPr algn="ctr">
              <a:lnSpc>
                <a:spcPts val="10349"/>
              </a:lnSpc>
            </a:pPr>
            <a:r>
              <a:rPr lang="en-US" sz="9023" spc="1154">
                <a:solidFill>
                  <a:srgbClr val="FFF3F6"/>
                </a:solidFill>
                <a:latin typeface="Lifelogo"/>
                <a:ea typeface="Lifelogo"/>
                <a:cs typeface="Lifelogo"/>
                <a:sym typeface="Lifelogo"/>
              </a:rPr>
              <a:t>Aici nu oferim doar cazare - oferim o experiență autentică de relaxare, confort și ospitalitate. </a:t>
            </a:r>
          </a:p>
          <a:p>
            <a:pPr algn="ctr">
              <a:lnSpc>
                <a:spcPts val="10349"/>
              </a:lnSpc>
            </a:pPr>
            <a:r>
              <a:rPr lang="en-US" sz="9023" spc="1154">
                <a:solidFill>
                  <a:srgbClr val="FFF3F6"/>
                </a:solidFill>
                <a:latin typeface="Lifelogo"/>
                <a:ea typeface="Lifelogo"/>
                <a:cs typeface="Lifelogo"/>
                <a:sym typeface="Lifelogo"/>
              </a:rPr>
              <a:t>vă așteptăm cu drag să descoperiți farmecul vieții la țară, într-un cadru modern și primitor.</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72826" y="8606700"/>
            <a:ext cx="19433534" cy="13136880"/>
            <a:chOff x="0" y="0"/>
            <a:chExt cx="12955689" cy="8757920"/>
          </a:xfrm>
        </p:grpSpPr>
        <p:sp>
          <p:nvSpPr>
            <p:cNvPr name="Freeform 3" id="3"/>
            <p:cNvSpPr/>
            <p:nvPr/>
          </p:nvSpPr>
          <p:spPr>
            <a:xfrm flipH="false" flipV="false" rot="0">
              <a:off x="0" y="0"/>
              <a:ext cx="12955651" cy="8757920"/>
            </a:xfrm>
            <a:custGeom>
              <a:avLst/>
              <a:gdLst/>
              <a:ahLst/>
              <a:cxnLst/>
              <a:rect r="r" b="b" t="t" l="l"/>
              <a:pathLst>
                <a:path h="8757920" w="12955651">
                  <a:moveTo>
                    <a:pt x="0" y="0"/>
                  </a:moveTo>
                  <a:lnTo>
                    <a:pt x="12955651" y="0"/>
                  </a:lnTo>
                  <a:lnTo>
                    <a:pt x="12955651" y="8757920"/>
                  </a:lnTo>
                  <a:lnTo>
                    <a:pt x="0" y="8757920"/>
                  </a:lnTo>
                  <a:lnTo>
                    <a:pt x="0" y="0"/>
                  </a:lnTo>
                  <a:close/>
                </a:path>
              </a:pathLst>
            </a:custGeom>
            <a:blipFill>
              <a:blip r:embed="rId2"/>
              <a:stretch>
                <a:fillRect l="0" t="0" r="0" b="0"/>
              </a:stretch>
            </a:blipFill>
          </p:spPr>
        </p:sp>
      </p:grpSp>
      <p:grpSp>
        <p:nvGrpSpPr>
          <p:cNvPr name="Group 4" id="4"/>
          <p:cNvGrpSpPr/>
          <p:nvPr/>
        </p:nvGrpSpPr>
        <p:grpSpPr>
          <a:xfrm rot="0">
            <a:off x="966464" y="8600356"/>
            <a:ext cx="19446240" cy="13149586"/>
            <a:chOff x="0" y="0"/>
            <a:chExt cx="9723120" cy="6574790"/>
          </a:xfrm>
        </p:grpSpPr>
        <p:sp>
          <p:nvSpPr>
            <p:cNvPr name="Freeform 5" id="5"/>
            <p:cNvSpPr/>
            <p:nvPr/>
          </p:nvSpPr>
          <p:spPr>
            <a:xfrm flipH="false" flipV="false" rot="0">
              <a:off x="0" y="0"/>
              <a:ext cx="9723120" cy="6574790"/>
            </a:xfrm>
            <a:custGeom>
              <a:avLst/>
              <a:gdLst/>
              <a:ahLst/>
              <a:cxnLst/>
              <a:rect r="r" b="b" t="t" l="l"/>
              <a:pathLst>
                <a:path h="6574790" w="9723120">
                  <a:moveTo>
                    <a:pt x="3175" y="6568440"/>
                  </a:moveTo>
                  <a:lnTo>
                    <a:pt x="9719945" y="6568440"/>
                  </a:lnTo>
                  <a:lnTo>
                    <a:pt x="9719945" y="6571615"/>
                  </a:lnTo>
                  <a:lnTo>
                    <a:pt x="9716770" y="6571615"/>
                  </a:lnTo>
                  <a:lnTo>
                    <a:pt x="9716770" y="3175"/>
                  </a:lnTo>
                  <a:lnTo>
                    <a:pt x="9719945" y="3175"/>
                  </a:lnTo>
                  <a:lnTo>
                    <a:pt x="9719945" y="6350"/>
                  </a:lnTo>
                  <a:lnTo>
                    <a:pt x="3175" y="6350"/>
                  </a:lnTo>
                  <a:lnTo>
                    <a:pt x="3175" y="3175"/>
                  </a:lnTo>
                  <a:lnTo>
                    <a:pt x="6350" y="3175"/>
                  </a:lnTo>
                  <a:lnTo>
                    <a:pt x="6350" y="6571615"/>
                  </a:lnTo>
                  <a:lnTo>
                    <a:pt x="3175" y="6571615"/>
                  </a:lnTo>
                  <a:lnTo>
                    <a:pt x="3175" y="6568440"/>
                  </a:lnTo>
                  <a:moveTo>
                    <a:pt x="3175" y="6574790"/>
                  </a:moveTo>
                  <a:lnTo>
                    <a:pt x="0" y="6574790"/>
                  </a:lnTo>
                  <a:lnTo>
                    <a:pt x="0" y="6571615"/>
                  </a:lnTo>
                  <a:lnTo>
                    <a:pt x="0" y="3175"/>
                  </a:lnTo>
                  <a:lnTo>
                    <a:pt x="0" y="0"/>
                  </a:lnTo>
                  <a:lnTo>
                    <a:pt x="3175" y="0"/>
                  </a:lnTo>
                  <a:lnTo>
                    <a:pt x="9719945" y="0"/>
                  </a:lnTo>
                  <a:lnTo>
                    <a:pt x="9723120" y="0"/>
                  </a:lnTo>
                  <a:lnTo>
                    <a:pt x="9723120" y="3175"/>
                  </a:lnTo>
                  <a:lnTo>
                    <a:pt x="9723120" y="6571615"/>
                  </a:lnTo>
                  <a:lnTo>
                    <a:pt x="9723120" y="6574790"/>
                  </a:lnTo>
                  <a:lnTo>
                    <a:pt x="9719945" y="6574790"/>
                  </a:lnTo>
                  <a:lnTo>
                    <a:pt x="3175" y="6574790"/>
                  </a:lnTo>
                  <a:close/>
                </a:path>
              </a:pathLst>
            </a:custGeom>
            <a:solidFill>
              <a:srgbClr val="2B3890"/>
            </a:solidFill>
          </p:spPr>
        </p:sp>
      </p:grpSp>
      <p:grpSp>
        <p:nvGrpSpPr>
          <p:cNvPr name="Group 6" id="6"/>
          <p:cNvGrpSpPr/>
          <p:nvPr/>
        </p:nvGrpSpPr>
        <p:grpSpPr>
          <a:xfrm rot="0">
            <a:off x="252736" y="7833270"/>
            <a:ext cx="20877524" cy="14612626"/>
            <a:chOff x="0" y="0"/>
            <a:chExt cx="13918349" cy="9741751"/>
          </a:xfrm>
        </p:grpSpPr>
        <p:sp>
          <p:nvSpPr>
            <p:cNvPr name="Freeform 7" id="7"/>
            <p:cNvSpPr/>
            <p:nvPr/>
          </p:nvSpPr>
          <p:spPr>
            <a:xfrm flipH="false" flipV="false" rot="0">
              <a:off x="0" y="0"/>
              <a:ext cx="13918312" cy="9741789"/>
            </a:xfrm>
            <a:custGeom>
              <a:avLst/>
              <a:gdLst/>
              <a:ahLst/>
              <a:cxnLst/>
              <a:rect r="r" b="b" t="t" l="l"/>
              <a:pathLst>
                <a:path h="9741789" w="13918312">
                  <a:moveTo>
                    <a:pt x="0" y="0"/>
                  </a:moveTo>
                  <a:lnTo>
                    <a:pt x="13918312" y="0"/>
                  </a:lnTo>
                  <a:lnTo>
                    <a:pt x="13918312" y="9741789"/>
                  </a:lnTo>
                  <a:lnTo>
                    <a:pt x="0" y="9741789"/>
                  </a:lnTo>
                  <a:lnTo>
                    <a:pt x="0" y="0"/>
                  </a:lnTo>
                  <a:close/>
                </a:path>
              </a:pathLst>
            </a:custGeom>
            <a:blipFill>
              <a:blip r:embed="rId3"/>
              <a:stretch>
                <a:fillRect l="0" t="0" r="0" b="0"/>
              </a:stretch>
            </a:blipFill>
          </p:spPr>
        </p:sp>
      </p:grpSp>
      <p:grpSp>
        <p:nvGrpSpPr>
          <p:cNvPr name="Group 8" id="8"/>
          <p:cNvGrpSpPr/>
          <p:nvPr/>
        </p:nvGrpSpPr>
        <p:grpSpPr>
          <a:xfrm rot="0">
            <a:off x="3872236" y="13144410"/>
            <a:ext cx="13634714" cy="4889506"/>
            <a:chOff x="0" y="0"/>
            <a:chExt cx="9089809" cy="3259671"/>
          </a:xfrm>
        </p:grpSpPr>
        <p:sp>
          <p:nvSpPr>
            <p:cNvPr name="Freeform 9" id="9"/>
            <p:cNvSpPr/>
            <p:nvPr/>
          </p:nvSpPr>
          <p:spPr>
            <a:xfrm flipH="false" flipV="false" rot="0">
              <a:off x="0" y="0"/>
              <a:ext cx="9089771" cy="3259709"/>
            </a:xfrm>
            <a:custGeom>
              <a:avLst/>
              <a:gdLst/>
              <a:ahLst/>
              <a:cxnLst/>
              <a:rect r="r" b="b" t="t" l="l"/>
              <a:pathLst>
                <a:path h="3259709" w="9089771">
                  <a:moveTo>
                    <a:pt x="0" y="0"/>
                  </a:moveTo>
                  <a:lnTo>
                    <a:pt x="9089771" y="0"/>
                  </a:lnTo>
                  <a:lnTo>
                    <a:pt x="9089771" y="3259709"/>
                  </a:lnTo>
                  <a:lnTo>
                    <a:pt x="0" y="3259709"/>
                  </a:lnTo>
                  <a:lnTo>
                    <a:pt x="0" y="0"/>
                  </a:lnTo>
                  <a:close/>
                </a:path>
              </a:pathLst>
            </a:custGeom>
            <a:blipFill>
              <a:blip r:embed="rId4"/>
              <a:stretch>
                <a:fillRect l="0" t="0" r="0" b="1"/>
              </a:stretch>
            </a:blipFill>
          </p:spPr>
        </p:sp>
      </p:grpSp>
      <p:grpSp>
        <p:nvGrpSpPr>
          <p:cNvPr name="Group 10" id="10"/>
          <p:cNvGrpSpPr/>
          <p:nvPr/>
        </p:nvGrpSpPr>
        <p:grpSpPr>
          <a:xfrm rot="0">
            <a:off x="3872236" y="18324734"/>
            <a:ext cx="7998466" cy="1770374"/>
            <a:chOff x="0" y="0"/>
            <a:chExt cx="5332311" cy="1180249"/>
          </a:xfrm>
        </p:grpSpPr>
        <p:sp>
          <p:nvSpPr>
            <p:cNvPr name="Freeform 11" id="11"/>
            <p:cNvSpPr/>
            <p:nvPr/>
          </p:nvSpPr>
          <p:spPr>
            <a:xfrm flipH="false" flipV="false" rot="0">
              <a:off x="0" y="0"/>
              <a:ext cx="5332349" cy="1180211"/>
            </a:xfrm>
            <a:custGeom>
              <a:avLst/>
              <a:gdLst/>
              <a:ahLst/>
              <a:cxnLst/>
              <a:rect r="r" b="b" t="t" l="l"/>
              <a:pathLst>
                <a:path h="1180211" w="5332349">
                  <a:moveTo>
                    <a:pt x="0" y="0"/>
                  </a:moveTo>
                  <a:lnTo>
                    <a:pt x="5332349" y="0"/>
                  </a:lnTo>
                  <a:lnTo>
                    <a:pt x="5332349" y="1180211"/>
                  </a:lnTo>
                  <a:lnTo>
                    <a:pt x="0" y="1180211"/>
                  </a:lnTo>
                  <a:lnTo>
                    <a:pt x="0" y="0"/>
                  </a:lnTo>
                  <a:close/>
                </a:path>
              </a:pathLst>
            </a:custGeom>
            <a:blipFill>
              <a:blip r:embed="rId5"/>
              <a:stretch>
                <a:fillRect l="0" t="0" r="0" b="-3"/>
              </a:stretch>
            </a:blipFill>
          </p:spPr>
        </p:sp>
      </p:grpSp>
      <p:grpSp>
        <p:nvGrpSpPr>
          <p:cNvPr name="Group 12" id="12"/>
          <p:cNvGrpSpPr/>
          <p:nvPr/>
        </p:nvGrpSpPr>
        <p:grpSpPr>
          <a:xfrm rot="0">
            <a:off x="3872236" y="20384686"/>
            <a:ext cx="7998466" cy="618496"/>
            <a:chOff x="0" y="0"/>
            <a:chExt cx="5332311" cy="412331"/>
          </a:xfrm>
        </p:grpSpPr>
        <p:sp>
          <p:nvSpPr>
            <p:cNvPr name="Freeform 13" id="13"/>
            <p:cNvSpPr/>
            <p:nvPr/>
          </p:nvSpPr>
          <p:spPr>
            <a:xfrm flipH="false" flipV="false" rot="0">
              <a:off x="0" y="0"/>
              <a:ext cx="5332349" cy="412369"/>
            </a:xfrm>
            <a:custGeom>
              <a:avLst/>
              <a:gdLst/>
              <a:ahLst/>
              <a:cxnLst/>
              <a:rect r="r" b="b" t="t" l="l"/>
              <a:pathLst>
                <a:path h="412369" w="5332349">
                  <a:moveTo>
                    <a:pt x="0" y="0"/>
                  </a:moveTo>
                  <a:lnTo>
                    <a:pt x="5332349" y="0"/>
                  </a:lnTo>
                  <a:lnTo>
                    <a:pt x="5332349" y="412369"/>
                  </a:lnTo>
                  <a:lnTo>
                    <a:pt x="0" y="412369"/>
                  </a:lnTo>
                  <a:lnTo>
                    <a:pt x="0" y="0"/>
                  </a:lnTo>
                  <a:close/>
                </a:path>
              </a:pathLst>
            </a:custGeom>
            <a:blipFill>
              <a:blip r:embed="rId6"/>
              <a:stretch>
                <a:fillRect l="0" t="0" r="0" b="9"/>
              </a:stretch>
            </a:blipFill>
          </p:spPr>
        </p:sp>
      </p:grpSp>
      <p:grpSp>
        <p:nvGrpSpPr>
          <p:cNvPr name="Group 14" id="14"/>
          <p:cNvGrpSpPr/>
          <p:nvPr/>
        </p:nvGrpSpPr>
        <p:grpSpPr>
          <a:xfrm rot="0">
            <a:off x="10761974" y="9457606"/>
            <a:ext cx="259080" cy="259080"/>
            <a:chOff x="0" y="0"/>
            <a:chExt cx="172720" cy="172720"/>
          </a:xfrm>
        </p:grpSpPr>
        <p:sp>
          <p:nvSpPr>
            <p:cNvPr name="Freeform 15" id="15"/>
            <p:cNvSpPr/>
            <p:nvPr/>
          </p:nvSpPr>
          <p:spPr>
            <a:xfrm flipH="false" flipV="false" rot="0">
              <a:off x="0" y="0"/>
              <a:ext cx="172720" cy="172720"/>
            </a:xfrm>
            <a:custGeom>
              <a:avLst/>
              <a:gdLst/>
              <a:ahLst/>
              <a:cxnLst/>
              <a:rect r="r" b="b" t="t" l="l"/>
              <a:pathLst>
                <a:path h="172720" w="172720">
                  <a:moveTo>
                    <a:pt x="0" y="0"/>
                  </a:moveTo>
                  <a:lnTo>
                    <a:pt x="172720" y="0"/>
                  </a:lnTo>
                  <a:lnTo>
                    <a:pt x="172720" y="172720"/>
                  </a:lnTo>
                  <a:lnTo>
                    <a:pt x="0" y="172720"/>
                  </a:lnTo>
                  <a:lnTo>
                    <a:pt x="0" y="0"/>
                  </a:lnTo>
                  <a:close/>
                </a:path>
              </a:pathLst>
            </a:custGeom>
            <a:blipFill>
              <a:blip r:embed="rId7"/>
              <a:stretch>
                <a:fillRect l="0" t="0" r="0" b="0"/>
              </a:stretch>
            </a:blipFill>
          </p:spPr>
        </p:sp>
      </p:grpSp>
      <p:grpSp>
        <p:nvGrpSpPr>
          <p:cNvPr name="Group 16" id="16"/>
          <p:cNvGrpSpPr/>
          <p:nvPr/>
        </p:nvGrpSpPr>
        <p:grpSpPr>
          <a:xfrm rot="0">
            <a:off x="10761974" y="9457606"/>
            <a:ext cx="769620" cy="259080"/>
            <a:chOff x="0" y="0"/>
            <a:chExt cx="513080" cy="172720"/>
          </a:xfrm>
        </p:grpSpPr>
        <p:sp>
          <p:nvSpPr>
            <p:cNvPr name="Freeform 17" id="17"/>
            <p:cNvSpPr/>
            <p:nvPr/>
          </p:nvSpPr>
          <p:spPr>
            <a:xfrm flipH="false" flipV="false" rot="0">
              <a:off x="0" y="0"/>
              <a:ext cx="513080" cy="172720"/>
            </a:xfrm>
            <a:custGeom>
              <a:avLst/>
              <a:gdLst/>
              <a:ahLst/>
              <a:cxnLst/>
              <a:rect r="r" b="b" t="t" l="l"/>
              <a:pathLst>
                <a:path h="172720" w="513080">
                  <a:moveTo>
                    <a:pt x="0" y="0"/>
                  </a:moveTo>
                  <a:lnTo>
                    <a:pt x="513080" y="0"/>
                  </a:lnTo>
                  <a:lnTo>
                    <a:pt x="513080" y="172720"/>
                  </a:lnTo>
                  <a:lnTo>
                    <a:pt x="0" y="172720"/>
                  </a:lnTo>
                  <a:lnTo>
                    <a:pt x="0" y="0"/>
                  </a:lnTo>
                  <a:close/>
                </a:path>
              </a:pathLst>
            </a:custGeom>
            <a:blipFill>
              <a:blip r:embed="rId8"/>
              <a:stretch>
                <a:fillRect l="0" t="0" r="0" b="0"/>
              </a:stretch>
            </a:blipFill>
          </p:spPr>
        </p:sp>
      </p:grpSp>
      <p:grpSp>
        <p:nvGrpSpPr>
          <p:cNvPr name="Group 18" id="18"/>
          <p:cNvGrpSpPr/>
          <p:nvPr/>
        </p:nvGrpSpPr>
        <p:grpSpPr>
          <a:xfrm rot="0">
            <a:off x="11014710" y="9457606"/>
            <a:ext cx="516884" cy="259080"/>
            <a:chOff x="0" y="0"/>
            <a:chExt cx="344589" cy="172720"/>
          </a:xfrm>
        </p:grpSpPr>
        <p:sp>
          <p:nvSpPr>
            <p:cNvPr name="Freeform 19" id="19"/>
            <p:cNvSpPr/>
            <p:nvPr/>
          </p:nvSpPr>
          <p:spPr>
            <a:xfrm flipH="false" flipV="false" rot="0">
              <a:off x="0" y="0"/>
              <a:ext cx="344551" cy="172720"/>
            </a:xfrm>
            <a:custGeom>
              <a:avLst/>
              <a:gdLst/>
              <a:ahLst/>
              <a:cxnLst/>
              <a:rect r="r" b="b" t="t" l="l"/>
              <a:pathLst>
                <a:path h="172720" w="344551">
                  <a:moveTo>
                    <a:pt x="0" y="0"/>
                  </a:moveTo>
                  <a:lnTo>
                    <a:pt x="344551" y="0"/>
                  </a:lnTo>
                  <a:lnTo>
                    <a:pt x="344551" y="172720"/>
                  </a:lnTo>
                  <a:lnTo>
                    <a:pt x="0" y="172720"/>
                  </a:lnTo>
                  <a:lnTo>
                    <a:pt x="0" y="0"/>
                  </a:lnTo>
                  <a:close/>
                </a:path>
              </a:pathLst>
            </a:custGeom>
            <a:blipFill>
              <a:blip r:embed="rId9"/>
              <a:stretch>
                <a:fillRect l="0" t="0" r="-11" b="0"/>
              </a:stretch>
            </a:blipFill>
          </p:spPr>
        </p:sp>
      </p:grpSp>
      <p:grpSp>
        <p:nvGrpSpPr>
          <p:cNvPr name="Group 20" id="20"/>
          <p:cNvGrpSpPr/>
          <p:nvPr/>
        </p:nvGrpSpPr>
        <p:grpSpPr>
          <a:xfrm rot="0">
            <a:off x="11272514" y="9457606"/>
            <a:ext cx="59684" cy="259080"/>
            <a:chOff x="0" y="0"/>
            <a:chExt cx="39789" cy="172720"/>
          </a:xfrm>
        </p:grpSpPr>
        <p:sp>
          <p:nvSpPr>
            <p:cNvPr name="Freeform 21" id="21"/>
            <p:cNvSpPr/>
            <p:nvPr/>
          </p:nvSpPr>
          <p:spPr>
            <a:xfrm flipH="false" flipV="false" rot="0">
              <a:off x="0" y="0"/>
              <a:ext cx="39751" cy="172720"/>
            </a:xfrm>
            <a:custGeom>
              <a:avLst/>
              <a:gdLst/>
              <a:ahLst/>
              <a:cxnLst/>
              <a:rect r="r" b="b" t="t" l="l"/>
              <a:pathLst>
                <a:path h="172720" w="39751">
                  <a:moveTo>
                    <a:pt x="0" y="0"/>
                  </a:moveTo>
                  <a:lnTo>
                    <a:pt x="39751" y="0"/>
                  </a:lnTo>
                  <a:lnTo>
                    <a:pt x="39751" y="172720"/>
                  </a:lnTo>
                  <a:lnTo>
                    <a:pt x="0" y="172720"/>
                  </a:lnTo>
                  <a:lnTo>
                    <a:pt x="0" y="0"/>
                  </a:lnTo>
                  <a:close/>
                </a:path>
              </a:pathLst>
            </a:custGeom>
            <a:blipFill>
              <a:blip r:embed="rId10"/>
              <a:stretch>
                <a:fillRect l="0" t="0" r="-95" b="0"/>
              </a:stretch>
            </a:blipFill>
          </p:spPr>
        </p:sp>
      </p:grpSp>
      <p:grpSp>
        <p:nvGrpSpPr>
          <p:cNvPr name="Group 22" id="22"/>
          <p:cNvGrpSpPr/>
          <p:nvPr/>
        </p:nvGrpSpPr>
        <p:grpSpPr>
          <a:xfrm rot="0">
            <a:off x="11019796" y="10488840"/>
            <a:ext cx="259080" cy="259080"/>
            <a:chOff x="0" y="0"/>
            <a:chExt cx="172720" cy="172720"/>
          </a:xfrm>
        </p:grpSpPr>
        <p:sp>
          <p:nvSpPr>
            <p:cNvPr name="Freeform 23" id="23"/>
            <p:cNvSpPr/>
            <p:nvPr/>
          </p:nvSpPr>
          <p:spPr>
            <a:xfrm flipH="false" flipV="false" rot="0">
              <a:off x="0" y="0"/>
              <a:ext cx="172720" cy="172720"/>
            </a:xfrm>
            <a:custGeom>
              <a:avLst/>
              <a:gdLst/>
              <a:ahLst/>
              <a:cxnLst/>
              <a:rect r="r" b="b" t="t" l="l"/>
              <a:pathLst>
                <a:path h="172720" w="172720">
                  <a:moveTo>
                    <a:pt x="0" y="0"/>
                  </a:moveTo>
                  <a:lnTo>
                    <a:pt x="172720" y="0"/>
                  </a:lnTo>
                  <a:lnTo>
                    <a:pt x="172720" y="172720"/>
                  </a:lnTo>
                  <a:lnTo>
                    <a:pt x="0" y="172720"/>
                  </a:lnTo>
                  <a:lnTo>
                    <a:pt x="0" y="0"/>
                  </a:lnTo>
                  <a:close/>
                </a:path>
              </a:pathLst>
            </a:custGeom>
            <a:blipFill>
              <a:blip r:embed="rId11"/>
              <a:stretch>
                <a:fillRect l="0" t="0" r="0" b="0"/>
              </a:stretch>
            </a:blipFill>
          </p:spPr>
        </p:sp>
      </p:grpSp>
      <p:grpSp>
        <p:nvGrpSpPr>
          <p:cNvPr name="Group 24" id="24"/>
          <p:cNvGrpSpPr/>
          <p:nvPr/>
        </p:nvGrpSpPr>
        <p:grpSpPr>
          <a:xfrm rot="0">
            <a:off x="11277600" y="10488840"/>
            <a:ext cx="259080" cy="259080"/>
            <a:chOff x="0" y="0"/>
            <a:chExt cx="172720" cy="172720"/>
          </a:xfrm>
        </p:grpSpPr>
        <p:sp>
          <p:nvSpPr>
            <p:cNvPr name="Freeform 25" id="25"/>
            <p:cNvSpPr/>
            <p:nvPr/>
          </p:nvSpPr>
          <p:spPr>
            <a:xfrm flipH="false" flipV="false" rot="0">
              <a:off x="0" y="0"/>
              <a:ext cx="172720" cy="172720"/>
            </a:xfrm>
            <a:custGeom>
              <a:avLst/>
              <a:gdLst/>
              <a:ahLst/>
              <a:cxnLst/>
              <a:rect r="r" b="b" t="t" l="l"/>
              <a:pathLst>
                <a:path h="172720" w="172720">
                  <a:moveTo>
                    <a:pt x="0" y="0"/>
                  </a:moveTo>
                  <a:lnTo>
                    <a:pt x="172720" y="0"/>
                  </a:lnTo>
                  <a:lnTo>
                    <a:pt x="172720" y="172720"/>
                  </a:lnTo>
                  <a:lnTo>
                    <a:pt x="0" y="172720"/>
                  </a:lnTo>
                  <a:lnTo>
                    <a:pt x="0" y="0"/>
                  </a:lnTo>
                  <a:close/>
                </a:path>
              </a:pathLst>
            </a:custGeom>
            <a:blipFill>
              <a:blip r:embed="rId12"/>
              <a:stretch>
                <a:fillRect l="0" t="0" r="0" b="0"/>
              </a:stretch>
            </a:blipFill>
          </p:spPr>
        </p:sp>
      </p:grpSp>
      <p:grpSp>
        <p:nvGrpSpPr>
          <p:cNvPr name="Group 26" id="26"/>
          <p:cNvGrpSpPr/>
          <p:nvPr/>
        </p:nvGrpSpPr>
        <p:grpSpPr>
          <a:xfrm rot="0">
            <a:off x="11019796" y="10488840"/>
            <a:ext cx="516884" cy="259080"/>
            <a:chOff x="0" y="0"/>
            <a:chExt cx="344589" cy="172720"/>
          </a:xfrm>
        </p:grpSpPr>
        <p:sp>
          <p:nvSpPr>
            <p:cNvPr name="Freeform 27" id="27"/>
            <p:cNvSpPr/>
            <p:nvPr/>
          </p:nvSpPr>
          <p:spPr>
            <a:xfrm flipH="false" flipV="false" rot="0">
              <a:off x="0" y="0"/>
              <a:ext cx="344551" cy="172720"/>
            </a:xfrm>
            <a:custGeom>
              <a:avLst/>
              <a:gdLst/>
              <a:ahLst/>
              <a:cxnLst/>
              <a:rect r="r" b="b" t="t" l="l"/>
              <a:pathLst>
                <a:path h="172720" w="344551">
                  <a:moveTo>
                    <a:pt x="0" y="0"/>
                  </a:moveTo>
                  <a:lnTo>
                    <a:pt x="344551" y="0"/>
                  </a:lnTo>
                  <a:lnTo>
                    <a:pt x="344551" y="172720"/>
                  </a:lnTo>
                  <a:lnTo>
                    <a:pt x="0" y="172720"/>
                  </a:lnTo>
                  <a:lnTo>
                    <a:pt x="0" y="0"/>
                  </a:lnTo>
                  <a:close/>
                </a:path>
              </a:pathLst>
            </a:custGeom>
            <a:blipFill>
              <a:blip r:embed="rId13"/>
              <a:stretch>
                <a:fillRect l="0" t="0" r="-11" b="0"/>
              </a:stretch>
            </a:blipFill>
          </p:spPr>
        </p:sp>
      </p:grpSp>
      <p:grpSp>
        <p:nvGrpSpPr>
          <p:cNvPr name="Group 28" id="28"/>
          <p:cNvGrpSpPr/>
          <p:nvPr/>
        </p:nvGrpSpPr>
        <p:grpSpPr>
          <a:xfrm rot="0">
            <a:off x="11277600" y="10488840"/>
            <a:ext cx="59684" cy="259080"/>
            <a:chOff x="0" y="0"/>
            <a:chExt cx="39789" cy="172720"/>
          </a:xfrm>
        </p:grpSpPr>
        <p:sp>
          <p:nvSpPr>
            <p:cNvPr name="Freeform 29" id="29"/>
            <p:cNvSpPr/>
            <p:nvPr/>
          </p:nvSpPr>
          <p:spPr>
            <a:xfrm flipH="false" flipV="false" rot="0">
              <a:off x="0" y="0"/>
              <a:ext cx="39751" cy="172720"/>
            </a:xfrm>
            <a:custGeom>
              <a:avLst/>
              <a:gdLst/>
              <a:ahLst/>
              <a:cxnLst/>
              <a:rect r="r" b="b" t="t" l="l"/>
              <a:pathLst>
                <a:path h="172720" w="39751">
                  <a:moveTo>
                    <a:pt x="0" y="0"/>
                  </a:moveTo>
                  <a:lnTo>
                    <a:pt x="39751" y="0"/>
                  </a:lnTo>
                  <a:lnTo>
                    <a:pt x="39751" y="172720"/>
                  </a:lnTo>
                  <a:lnTo>
                    <a:pt x="0" y="172720"/>
                  </a:lnTo>
                  <a:lnTo>
                    <a:pt x="0" y="0"/>
                  </a:lnTo>
                  <a:close/>
                </a:path>
              </a:pathLst>
            </a:custGeom>
            <a:blipFill>
              <a:blip r:embed="rId14"/>
              <a:stretch>
                <a:fillRect l="0" t="0" r="-95" b="0"/>
              </a:stretch>
            </a:blipFill>
          </p:spPr>
        </p:sp>
      </p:grpSp>
      <p:grpSp>
        <p:nvGrpSpPr>
          <p:cNvPr name="Group 30" id="30"/>
          <p:cNvGrpSpPr/>
          <p:nvPr/>
        </p:nvGrpSpPr>
        <p:grpSpPr>
          <a:xfrm rot="0">
            <a:off x="10761974" y="9715410"/>
            <a:ext cx="259080" cy="259080"/>
            <a:chOff x="0" y="0"/>
            <a:chExt cx="172720" cy="172720"/>
          </a:xfrm>
        </p:grpSpPr>
        <p:sp>
          <p:nvSpPr>
            <p:cNvPr name="Freeform 31" id="31"/>
            <p:cNvSpPr/>
            <p:nvPr/>
          </p:nvSpPr>
          <p:spPr>
            <a:xfrm flipH="false" flipV="false" rot="0">
              <a:off x="0" y="0"/>
              <a:ext cx="172720" cy="172720"/>
            </a:xfrm>
            <a:custGeom>
              <a:avLst/>
              <a:gdLst/>
              <a:ahLst/>
              <a:cxnLst/>
              <a:rect r="r" b="b" t="t" l="l"/>
              <a:pathLst>
                <a:path h="172720" w="172720">
                  <a:moveTo>
                    <a:pt x="0" y="0"/>
                  </a:moveTo>
                  <a:lnTo>
                    <a:pt x="172720" y="0"/>
                  </a:lnTo>
                  <a:lnTo>
                    <a:pt x="172720" y="172720"/>
                  </a:lnTo>
                  <a:lnTo>
                    <a:pt x="0" y="172720"/>
                  </a:lnTo>
                  <a:lnTo>
                    <a:pt x="0" y="0"/>
                  </a:lnTo>
                  <a:close/>
                </a:path>
              </a:pathLst>
            </a:custGeom>
            <a:blipFill>
              <a:blip r:embed="rId15"/>
              <a:stretch>
                <a:fillRect l="0" t="0" r="0" b="0"/>
              </a:stretch>
            </a:blipFill>
          </p:spPr>
        </p:sp>
      </p:grpSp>
      <p:grpSp>
        <p:nvGrpSpPr>
          <p:cNvPr name="Group 32" id="32"/>
          <p:cNvGrpSpPr/>
          <p:nvPr/>
        </p:nvGrpSpPr>
        <p:grpSpPr>
          <a:xfrm rot="0">
            <a:off x="10761974" y="9715410"/>
            <a:ext cx="59684" cy="259080"/>
            <a:chOff x="0" y="0"/>
            <a:chExt cx="39789" cy="172720"/>
          </a:xfrm>
        </p:grpSpPr>
        <p:sp>
          <p:nvSpPr>
            <p:cNvPr name="Freeform 33" id="33"/>
            <p:cNvSpPr/>
            <p:nvPr/>
          </p:nvSpPr>
          <p:spPr>
            <a:xfrm flipH="false" flipV="false" rot="0">
              <a:off x="0" y="0"/>
              <a:ext cx="39751" cy="172720"/>
            </a:xfrm>
            <a:custGeom>
              <a:avLst/>
              <a:gdLst/>
              <a:ahLst/>
              <a:cxnLst/>
              <a:rect r="r" b="b" t="t" l="l"/>
              <a:pathLst>
                <a:path h="172720" w="39751">
                  <a:moveTo>
                    <a:pt x="0" y="0"/>
                  </a:moveTo>
                  <a:lnTo>
                    <a:pt x="39751" y="0"/>
                  </a:lnTo>
                  <a:lnTo>
                    <a:pt x="39751" y="172720"/>
                  </a:lnTo>
                  <a:lnTo>
                    <a:pt x="0" y="172720"/>
                  </a:lnTo>
                  <a:lnTo>
                    <a:pt x="0" y="0"/>
                  </a:lnTo>
                  <a:close/>
                </a:path>
              </a:pathLst>
            </a:custGeom>
            <a:blipFill>
              <a:blip r:embed="rId10"/>
              <a:stretch>
                <a:fillRect l="0" t="0" r="-95" b="0"/>
              </a:stretch>
            </a:blipFill>
          </p:spPr>
        </p:sp>
      </p:grpSp>
      <p:grpSp>
        <p:nvGrpSpPr>
          <p:cNvPr name="Group 34" id="34"/>
          <p:cNvGrpSpPr/>
          <p:nvPr/>
        </p:nvGrpSpPr>
        <p:grpSpPr>
          <a:xfrm rot="0">
            <a:off x="10961370" y="9715410"/>
            <a:ext cx="59684" cy="259080"/>
            <a:chOff x="0" y="0"/>
            <a:chExt cx="39789" cy="172720"/>
          </a:xfrm>
        </p:grpSpPr>
        <p:sp>
          <p:nvSpPr>
            <p:cNvPr name="Freeform 35" id="35"/>
            <p:cNvSpPr/>
            <p:nvPr/>
          </p:nvSpPr>
          <p:spPr>
            <a:xfrm flipH="false" flipV="false" rot="0">
              <a:off x="0" y="0"/>
              <a:ext cx="39751" cy="172720"/>
            </a:xfrm>
            <a:custGeom>
              <a:avLst/>
              <a:gdLst/>
              <a:ahLst/>
              <a:cxnLst/>
              <a:rect r="r" b="b" t="t" l="l"/>
              <a:pathLst>
                <a:path h="172720" w="39751">
                  <a:moveTo>
                    <a:pt x="0" y="0"/>
                  </a:moveTo>
                  <a:lnTo>
                    <a:pt x="39751" y="0"/>
                  </a:lnTo>
                  <a:lnTo>
                    <a:pt x="39751" y="172720"/>
                  </a:lnTo>
                  <a:lnTo>
                    <a:pt x="0" y="172720"/>
                  </a:lnTo>
                  <a:lnTo>
                    <a:pt x="0" y="0"/>
                  </a:lnTo>
                  <a:close/>
                </a:path>
              </a:pathLst>
            </a:custGeom>
            <a:blipFill>
              <a:blip r:embed="rId16"/>
              <a:stretch>
                <a:fillRect l="0" t="0" r="-95" b="0"/>
              </a:stretch>
            </a:blipFill>
          </p:spPr>
        </p:sp>
      </p:grpSp>
      <p:grpSp>
        <p:nvGrpSpPr>
          <p:cNvPr name="Group 36" id="36"/>
          <p:cNvGrpSpPr/>
          <p:nvPr/>
        </p:nvGrpSpPr>
        <p:grpSpPr>
          <a:xfrm rot="0">
            <a:off x="10761974" y="9914806"/>
            <a:ext cx="259080" cy="317506"/>
            <a:chOff x="0" y="0"/>
            <a:chExt cx="172720" cy="211671"/>
          </a:xfrm>
        </p:grpSpPr>
        <p:sp>
          <p:nvSpPr>
            <p:cNvPr name="Freeform 37" id="37"/>
            <p:cNvSpPr/>
            <p:nvPr/>
          </p:nvSpPr>
          <p:spPr>
            <a:xfrm flipH="false" flipV="false" rot="0">
              <a:off x="0" y="0"/>
              <a:ext cx="172720" cy="211709"/>
            </a:xfrm>
            <a:custGeom>
              <a:avLst/>
              <a:gdLst/>
              <a:ahLst/>
              <a:cxnLst/>
              <a:rect r="r" b="b" t="t" l="l"/>
              <a:pathLst>
                <a:path h="211709" w="172720">
                  <a:moveTo>
                    <a:pt x="0" y="0"/>
                  </a:moveTo>
                  <a:lnTo>
                    <a:pt x="172720" y="0"/>
                  </a:lnTo>
                  <a:lnTo>
                    <a:pt x="172720" y="211709"/>
                  </a:lnTo>
                  <a:lnTo>
                    <a:pt x="0" y="211709"/>
                  </a:lnTo>
                  <a:lnTo>
                    <a:pt x="0" y="0"/>
                  </a:lnTo>
                  <a:close/>
                </a:path>
              </a:pathLst>
            </a:custGeom>
            <a:blipFill>
              <a:blip r:embed="rId17"/>
              <a:stretch>
                <a:fillRect l="0" t="0" r="0" b="17"/>
              </a:stretch>
            </a:blipFill>
          </p:spPr>
        </p:sp>
      </p:grpSp>
      <p:grpSp>
        <p:nvGrpSpPr>
          <p:cNvPr name="Group 38" id="38"/>
          <p:cNvGrpSpPr/>
          <p:nvPr/>
        </p:nvGrpSpPr>
        <p:grpSpPr>
          <a:xfrm rot="0">
            <a:off x="10761974" y="9973214"/>
            <a:ext cx="59684" cy="259080"/>
            <a:chOff x="0" y="0"/>
            <a:chExt cx="39789" cy="172720"/>
          </a:xfrm>
        </p:grpSpPr>
        <p:sp>
          <p:nvSpPr>
            <p:cNvPr name="Freeform 39" id="39"/>
            <p:cNvSpPr/>
            <p:nvPr/>
          </p:nvSpPr>
          <p:spPr>
            <a:xfrm flipH="false" flipV="false" rot="0">
              <a:off x="0" y="0"/>
              <a:ext cx="39751" cy="172720"/>
            </a:xfrm>
            <a:custGeom>
              <a:avLst/>
              <a:gdLst/>
              <a:ahLst/>
              <a:cxnLst/>
              <a:rect r="r" b="b" t="t" l="l"/>
              <a:pathLst>
                <a:path h="172720" w="39751">
                  <a:moveTo>
                    <a:pt x="0" y="0"/>
                  </a:moveTo>
                  <a:lnTo>
                    <a:pt x="39751" y="0"/>
                  </a:lnTo>
                  <a:lnTo>
                    <a:pt x="39751" y="172720"/>
                  </a:lnTo>
                  <a:lnTo>
                    <a:pt x="0" y="172720"/>
                  </a:lnTo>
                  <a:lnTo>
                    <a:pt x="0" y="0"/>
                  </a:lnTo>
                  <a:close/>
                </a:path>
              </a:pathLst>
            </a:custGeom>
            <a:blipFill>
              <a:blip r:embed="rId10"/>
              <a:stretch>
                <a:fillRect l="0" t="0" r="-95" b="0"/>
              </a:stretch>
            </a:blipFill>
          </p:spPr>
        </p:sp>
      </p:grpSp>
      <p:grpSp>
        <p:nvGrpSpPr>
          <p:cNvPr name="Group 40" id="40"/>
          <p:cNvGrpSpPr/>
          <p:nvPr/>
        </p:nvGrpSpPr>
        <p:grpSpPr>
          <a:xfrm rot="0">
            <a:off x="10961370" y="9973214"/>
            <a:ext cx="59684" cy="259080"/>
            <a:chOff x="0" y="0"/>
            <a:chExt cx="39789" cy="172720"/>
          </a:xfrm>
        </p:grpSpPr>
        <p:sp>
          <p:nvSpPr>
            <p:cNvPr name="Freeform 41" id="41"/>
            <p:cNvSpPr/>
            <p:nvPr/>
          </p:nvSpPr>
          <p:spPr>
            <a:xfrm flipH="false" flipV="false" rot="0">
              <a:off x="0" y="0"/>
              <a:ext cx="39751" cy="172720"/>
            </a:xfrm>
            <a:custGeom>
              <a:avLst/>
              <a:gdLst/>
              <a:ahLst/>
              <a:cxnLst/>
              <a:rect r="r" b="b" t="t" l="l"/>
              <a:pathLst>
                <a:path h="172720" w="39751">
                  <a:moveTo>
                    <a:pt x="0" y="0"/>
                  </a:moveTo>
                  <a:lnTo>
                    <a:pt x="39751" y="0"/>
                  </a:lnTo>
                  <a:lnTo>
                    <a:pt x="39751" y="172720"/>
                  </a:lnTo>
                  <a:lnTo>
                    <a:pt x="0" y="172720"/>
                  </a:lnTo>
                  <a:lnTo>
                    <a:pt x="0" y="0"/>
                  </a:lnTo>
                  <a:close/>
                </a:path>
              </a:pathLst>
            </a:custGeom>
            <a:blipFill>
              <a:blip r:embed="rId18"/>
              <a:stretch>
                <a:fillRect l="0" t="0" r="-95" b="0"/>
              </a:stretch>
            </a:blipFill>
          </p:spPr>
        </p:sp>
      </p:grpSp>
      <p:grpSp>
        <p:nvGrpSpPr>
          <p:cNvPr name="Group 42" id="42"/>
          <p:cNvGrpSpPr/>
          <p:nvPr/>
        </p:nvGrpSpPr>
        <p:grpSpPr>
          <a:xfrm rot="0">
            <a:off x="10761974" y="10172610"/>
            <a:ext cx="259080" cy="317506"/>
            <a:chOff x="0" y="0"/>
            <a:chExt cx="172720" cy="211671"/>
          </a:xfrm>
        </p:grpSpPr>
        <p:sp>
          <p:nvSpPr>
            <p:cNvPr name="Freeform 43" id="43"/>
            <p:cNvSpPr/>
            <p:nvPr/>
          </p:nvSpPr>
          <p:spPr>
            <a:xfrm flipH="false" flipV="false" rot="0">
              <a:off x="0" y="0"/>
              <a:ext cx="172720" cy="211709"/>
            </a:xfrm>
            <a:custGeom>
              <a:avLst/>
              <a:gdLst/>
              <a:ahLst/>
              <a:cxnLst/>
              <a:rect r="r" b="b" t="t" l="l"/>
              <a:pathLst>
                <a:path h="211709" w="172720">
                  <a:moveTo>
                    <a:pt x="0" y="0"/>
                  </a:moveTo>
                  <a:lnTo>
                    <a:pt x="172720" y="0"/>
                  </a:lnTo>
                  <a:lnTo>
                    <a:pt x="172720" y="211709"/>
                  </a:lnTo>
                  <a:lnTo>
                    <a:pt x="0" y="211709"/>
                  </a:lnTo>
                  <a:lnTo>
                    <a:pt x="0" y="0"/>
                  </a:lnTo>
                  <a:close/>
                </a:path>
              </a:pathLst>
            </a:custGeom>
            <a:blipFill>
              <a:blip r:embed="rId17"/>
              <a:stretch>
                <a:fillRect l="0" t="0" r="0" b="17"/>
              </a:stretch>
            </a:blipFill>
          </p:spPr>
        </p:sp>
      </p:grpSp>
      <p:grpSp>
        <p:nvGrpSpPr>
          <p:cNvPr name="Group 44" id="44"/>
          <p:cNvGrpSpPr/>
          <p:nvPr/>
        </p:nvGrpSpPr>
        <p:grpSpPr>
          <a:xfrm rot="0">
            <a:off x="10761974" y="10231036"/>
            <a:ext cx="59684" cy="259080"/>
            <a:chOff x="0" y="0"/>
            <a:chExt cx="39789" cy="172720"/>
          </a:xfrm>
        </p:grpSpPr>
        <p:sp>
          <p:nvSpPr>
            <p:cNvPr name="Freeform 45" id="45"/>
            <p:cNvSpPr/>
            <p:nvPr/>
          </p:nvSpPr>
          <p:spPr>
            <a:xfrm flipH="false" flipV="false" rot="0">
              <a:off x="0" y="0"/>
              <a:ext cx="39751" cy="172720"/>
            </a:xfrm>
            <a:custGeom>
              <a:avLst/>
              <a:gdLst/>
              <a:ahLst/>
              <a:cxnLst/>
              <a:rect r="r" b="b" t="t" l="l"/>
              <a:pathLst>
                <a:path h="172720" w="39751">
                  <a:moveTo>
                    <a:pt x="0" y="0"/>
                  </a:moveTo>
                  <a:lnTo>
                    <a:pt x="39751" y="0"/>
                  </a:lnTo>
                  <a:lnTo>
                    <a:pt x="39751" y="172720"/>
                  </a:lnTo>
                  <a:lnTo>
                    <a:pt x="0" y="172720"/>
                  </a:lnTo>
                  <a:lnTo>
                    <a:pt x="0" y="0"/>
                  </a:lnTo>
                  <a:close/>
                </a:path>
              </a:pathLst>
            </a:custGeom>
            <a:blipFill>
              <a:blip r:embed="rId10"/>
              <a:stretch>
                <a:fillRect l="0" t="0" r="-95" b="0"/>
              </a:stretch>
            </a:blipFill>
          </p:spPr>
        </p:sp>
      </p:grpSp>
      <p:grpSp>
        <p:nvGrpSpPr>
          <p:cNvPr name="Group 46" id="46"/>
          <p:cNvGrpSpPr/>
          <p:nvPr/>
        </p:nvGrpSpPr>
        <p:grpSpPr>
          <a:xfrm rot="0">
            <a:off x="10961370" y="10231036"/>
            <a:ext cx="59684" cy="259080"/>
            <a:chOff x="0" y="0"/>
            <a:chExt cx="39789" cy="172720"/>
          </a:xfrm>
        </p:grpSpPr>
        <p:sp>
          <p:nvSpPr>
            <p:cNvPr name="Freeform 47" id="47"/>
            <p:cNvSpPr/>
            <p:nvPr/>
          </p:nvSpPr>
          <p:spPr>
            <a:xfrm flipH="false" flipV="false" rot="0">
              <a:off x="0" y="0"/>
              <a:ext cx="39751" cy="172720"/>
            </a:xfrm>
            <a:custGeom>
              <a:avLst/>
              <a:gdLst/>
              <a:ahLst/>
              <a:cxnLst/>
              <a:rect r="r" b="b" t="t" l="l"/>
              <a:pathLst>
                <a:path h="172720" w="39751">
                  <a:moveTo>
                    <a:pt x="0" y="0"/>
                  </a:moveTo>
                  <a:lnTo>
                    <a:pt x="39751" y="0"/>
                  </a:lnTo>
                  <a:lnTo>
                    <a:pt x="39751" y="172720"/>
                  </a:lnTo>
                  <a:lnTo>
                    <a:pt x="0" y="172720"/>
                  </a:lnTo>
                  <a:lnTo>
                    <a:pt x="0" y="0"/>
                  </a:lnTo>
                  <a:close/>
                </a:path>
              </a:pathLst>
            </a:custGeom>
            <a:blipFill>
              <a:blip r:embed="rId16"/>
              <a:stretch>
                <a:fillRect l="0" t="0" r="-95" b="0"/>
              </a:stretch>
            </a:blipFill>
          </p:spPr>
        </p:sp>
      </p:grpSp>
      <p:grpSp>
        <p:nvGrpSpPr>
          <p:cNvPr name="Group 48" id="48"/>
          <p:cNvGrpSpPr/>
          <p:nvPr/>
        </p:nvGrpSpPr>
        <p:grpSpPr>
          <a:xfrm rot="0">
            <a:off x="10761974" y="10430414"/>
            <a:ext cx="259080" cy="317506"/>
            <a:chOff x="0" y="0"/>
            <a:chExt cx="172720" cy="211671"/>
          </a:xfrm>
        </p:grpSpPr>
        <p:sp>
          <p:nvSpPr>
            <p:cNvPr name="Freeform 49" id="49"/>
            <p:cNvSpPr/>
            <p:nvPr/>
          </p:nvSpPr>
          <p:spPr>
            <a:xfrm flipH="false" flipV="false" rot="0">
              <a:off x="0" y="0"/>
              <a:ext cx="172720" cy="211709"/>
            </a:xfrm>
            <a:custGeom>
              <a:avLst/>
              <a:gdLst/>
              <a:ahLst/>
              <a:cxnLst/>
              <a:rect r="r" b="b" t="t" l="l"/>
              <a:pathLst>
                <a:path h="211709" w="172720">
                  <a:moveTo>
                    <a:pt x="0" y="0"/>
                  </a:moveTo>
                  <a:lnTo>
                    <a:pt x="172720" y="0"/>
                  </a:lnTo>
                  <a:lnTo>
                    <a:pt x="172720" y="211709"/>
                  </a:lnTo>
                  <a:lnTo>
                    <a:pt x="0" y="211709"/>
                  </a:lnTo>
                  <a:lnTo>
                    <a:pt x="0" y="0"/>
                  </a:lnTo>
                  <a:close/>
                </a:path>
              </a:pathLst>
            </a:custGeom>
            <a:blipFill>
              <a:blip r:embed="rId19"/>
              <a:stretch>
                <a:fillRect l="0" t="0" r="0" b="17"/>
              </a:stretch>
            </a:blipFill>
          </p:spPr>
        </p:sp>
      </p:grpSp>
      <p:grpSp>
        <p:nvGrpSpPr>
          <p:cNvPr name="Group 50" id="50"/>
          <p:cNvGrpSpPr/>
          <p:nvPr/>
        </p:nvGrpSpPr>
        <p:grpSpPr>
          <a:xfrm rot="0">
            <a:off x="10761974" y="10488840"/>
            <a:ext cx="259080" cy="259080"/>
            <a:chOff x="0" y="0"/>
            <a:chExt cx="172720" cy="172720"/>
          </a:xfrm>
        </p:grpSpPr>
        <p:sp>
          <p:nvSpPr>
            <p:cNvPr name="Freeform 51" id="51"/>
            <p:cNvSpPr/>
            <p:nvPr/>
          </p:nvSpPr>
          <p:spPr>
            <a:xfrm flipH="false" flipV="false" rot="0">
              <a:off x="0" y="0"/>
              <a:ext cx="172720" cy="172720"/>
            </a:xfrm>
            <a:custGeom>
              <a:avLst/>
              <a:gdLst/>
              <a:ahLst/>
              <a:cxnLst/>
              <a:rect r="r" b="b" t="t" l="l"/>
              <a:pathLst>
                <a:path h="172720" w="172720">
                  <a:moveTo>
                    <a:pt x="0" y="0"/>
                  </a:moveTo>
                  <a:lnTo>
                    <a:pt x="172720" y="0"/>
                  </a:lnTo>
                  <a:lnTo>
                    <a:pt x="172720" y="172720"/>
                  </a:lnTo>
                  <a:lnTo>
                    <a:pt x="0" y="172720"/>
                  </a:lnTo>
                  <a:lnTo>
                    <a:pt x="0" y="0"/>
                  </a:lnTo>
                  <a:close/>
                </a:path>
              </a:pathLst>
            </a:custGeom>
            <a:blipFill>
              <a:blip r:embed="rId20"/>
              <a:stretch>
                <a:fillRect l="0" t="0" r="0" b="0"/>
              </a:stretch>
            </a:blipFill>
          </p:spPr>
        </p:sp>
      </p:grpSp>
      <p:grpSp>
        <p:nvGrpSpPr>
          <p:cNvPr name="Group 52" id="52"/>
          <p:cNvGrpSpPr/>
          <p:nvPr/>
        </p:nvGrpSpPr>
        <p:grpSpPr>
          <a:xfrm rot="0">
            <a:off x="9864090" y="9463950"/>
            <a:ext cx="257804" cy="257804"/>
            <a:chOff x="0" y="0"/>
            <a:chExt cx="171869" cy="171869"/>
          </a:xfrm>
        </p:grpSpPr>
        <p:sp>
          <p:nvSpPr>
            <p:cNvPr name="Freeform 53" id="53"/>
            <p:cNvSpPr/>
            <p:nvPr/>
          </p:nvSpPr>
          <p:spPr>
            <a:xfrm flipH="false" flipV="false" rot="0">
              <a:off x="0" y="0"/>
              <a:ext cx="171831" cy="171831"/>
            </a:xfrm>
            <a:custGeom>
              <a:avLst/>
              <a:gdLst/>
              <a:ahLst/>
              <a:cxnLst/>
              <a:rect r="r" b="b" t="t" l="l"/>
              <a:pathLst>
                <a:path h="171831" w="171831">
                  <a:moveTo>
                    <a:pt x="0" y="0"/>
                  </a:moveTo>
                  <a:lnTo>
                    <a:pt x="171831" y="0"/>
                  </a:lnTo>
                  <a:lnTo>
                    <a:pt x="171831" y="171831"/>
                  </a:lnTo>
                  <a:lnTo>
                    <a:pt x="0" y="171831"/>
                  </a:lnTo>
                  <a:lnTo>
                    <a:pt x="0" y="0"/>
                  </a:lnTo>
                  <a:close/>
                </a:path>
              </a:pathLst>
            </a:custGeom>
            <a:blipFill>
              <a:blip r:embed="rId21"/>
              <a:stretch>
                <a:fillRect l="0" t="0" r="-22" b="-22"/>
              </a:stretch>
            </a:blipFill>
          </p:spPr>
        </p:sp>
      </p:grpSp>
      <p:grpSp>
        <p:nvGrpSpPr>
          <p:cNvPr name="Group 54" id="54"/>
          <p:cNvGrpSpPr/>
          <p:nvPr/>
        </p:nvGrpSpPr>
        <p:grpSpPr>
          <a:xfrm rot="0">
            <a:off x="9864090" y="9463950"/>
            <a:ext cx="257804" cy="257804"/>
            <a:chOff x="0" y="0"/>
            <a:chExt cx="171869" cy="171869"/>
          </a:xfrm>
        </p:grpSpPr>
        <p:sp>
          <p:nvSpPr>
            <p:cNvPr name="Freeform 55" id="55"/>
            <p:cNvSpPr/>
            <p:nvPr/>
          </p:nvSpPr>
          <p:spPr>
            <a:xfrm flipH="false" flipV="false" rot="0">
              <a:off x="0" y="0"/>
              <a:ext cx="171831" cy="171831"/>
            </a:xfrm>
            <a:custGeom>
              <a:avLst/>
              <a:gdLst/>
              <a:ahLst/>
              <a:cxnLst/>
              <a:rect r="r" b="b" t="t" l="l"/>
              <a:pathLst>
                <a:path h="171831" w="171831">
                  <a:moveTo>
                    <a:pt x="0" y="0"/>
                  </a:moveTo>
                  <a:lnTo>
                    <a:pt x="171831" y="0"/>
                  </a:lnTo>
                  <a:lnTo>
                    <a:pt x="171831" y="171831"/>
                  </a:lnTo>
                  <a:lnTo>
                    <a:pt x="0" y="171831"/>
                  </a:lnTo>
                  <a:lnTo>
                    <a:pt x="0" y="0"/>
                  </a:lnTo>
                  <a:close/>
                </a:path>
              </a:pathLst>
            </a:custGeom>
            <a:blipFill>
              <a:blip r:embed="rId22"/>
              <a:stretch>
                <a:fillRect l="0" t="0" r="-22" b="-22"/>
              </a:stretch>
            </a:blipFill>
          </p:spPr>
        </p:sp>
      </p:grpSp>
      <p:grpSp>
        <p:nvGrpSpPr>
          <p:cNvPr name="Group 56" id="56"/>
          <p:cNvGrpSpPr/>
          <p:nvPr/>
        </p:nvGrpSpPr>
        <p:grpSpPr>
          <a:xfrm rot="0">
            <a:off x="10121894" y="9463950"/>
            <a:ext cx="259080" cy="257804"/>
            <a:chOff x="0" y="0"/>
            <a:chExt cx="172720" cy="171869"/>
          </a:xfrm>
        </p:grpSpPr>
        <p:sp>
          <p:nvSpPr>
            <p:cNvPr name="Freeform 57" id="57"/>
            <p:cNvSpPr/>
            <p:nvPr/>
          </p:nvSpPr>
          <p:spPr>
            <a:xfrm flipH="false" flipV="false" rot="0">
              <a:off x="0" y="0"/>
              <a:ext cx="172720" cy="171831"/>
            </a:xfrm>
            <a:custGeom>
              <a:avLst/>
              <a:gdLst/>
              <a:ahLst/>
              <a:cxnLst/>
              <a:rect r="r" b="b" t="t" l="l"/>
              <a:pathLst>
                <a:path h="171831" w="172720">
                  <a:moveTo>
                    <a:pt x="0" y="0"/>
                  </a:moveTo>
                  <a:lnTo>
                    <a:pt x="172720" y="0"/>
                  </a:lnTo>
                  <a:lnTo>
                    <a:pt x="172720" y="171831"/>
                  </a:lnTo>
                  <a:lnTo>
                    <a:pt x="0" y="171831"/>
                  </a:lnTo>
                  <a:lnTo>
                    <a:pt x="0" y="0"/>
                  </a:lnTo>
                  <a:close/>
                </a:path>
              </a:pathLst>
            </a:custGeom>
            <a:blipFill>
              <a:blip r:embed="rId23"/>
              <a:stretch>
                <a:fillRect l="0" t="0" r="0" b="-22"/>
              </a:stretch>
            </a:blipFill>
          </p:spPr>
        </p:sp>
      </p:grpSp>
      <p:grpSp>
        <p:nvGrpSpPr>
          <p:cNvPr name="Group 58" id="58"/>
          <p:cNvGrpSpPr/>
          <p:nvPr/>
        </p:nvGrpSpPr>
        <p:grpSpPr>
          <a:xfrm rot="0">
            <a:off x="10121894" y="9463950"/>
            <a:ext cx="259080" cy="257804"/>
            <a:chOff x="0" y="0"/>
            <a:chExt cx="172720" cy="171869"/>
          </a:xfrm>
        </p:grpSpPr>
        <p:sp>
          <p:nvSpPr>
            <p:cNvPr name="Freeform 59" id="59"/>
            <p:cNvSpPr/>
            <p:nvPr/>
          </p:nvSpPr>
          <p:spPr>
            <a:xfrm flipH="false" flipV="false" rot="0">
              <a:off x="0" y="0"/>
              <a:ext cx="172720" cy="171831"/>
            </a:xfrm>
            <a:custGeom>
              <a:avLst/>
              <a:gdLst/>
              <a:ahLst/>
              <a:cxnLst/>
              <a:rect r="r" b="b" t="t" l="l"/>
              <a:pathLst>
                <a:path h="171831" w="172720">
                  <a:moveTo>
                    <a:pt x="0" y="0"/>
                  </a:moveTo>
                  <a:lnTo>
                    <a:pt x="172720" y="0"/>
                  </a:lnTo>
                  <a:lnTo>
                    <a:pt x="172720" y="171831"/>
                  </a:lnTo>
                  <a:lnTo>
                    <a:pt x="0" y="171831"/>
                  </a:lnTo>
                  <a:lnTo>
                    <a:pt x="0" y="0"/>
                  </a:lnTo>
                  <a:close/>
                </a:path>
              </a:pathLst>
            </a:custGeom>
            <a:blipFill>
              <a:blip r:embed="rId24"/>
              <a:stretch>
                <a:fillRect l="0" t="0" r="0" b="-22"/>
              </a:stretch>
            </a:blipFill>
          </p:spPr>
        </p:sp>
      </p:grpSp>
      <p:grpSp>
        <p:nvGrpSpPr>
          <p:cNvPr name="Group 60" id="60"/>
          <p:cNvGrpSpPr/>
          <p:nvPr/>
        </p:nvGrpSpPr>
        <p:grpSpPr>
          <a:xfrm rot="0">
            <a:off x="10379716" y="9463950"/>
            <a:ext cx="257804" cy="257804"/>
            <a:chOff x="0" y="0"/>
            <a:chExt cx="171869" cy="171869"/>
          </a:xfrm>
        </p:grpSpPr>
        <p:sp>
          <p:nvSpPr>
            <p:cNvPr name="Freeform 61" id="61"/>
            <p:cNvSpPr/>
            <p:nvPr/>
          </p:nvSpPr>
          <p:spPr>
            <a:xfrm flipH="false" flipV="false" rot="0">
              <a:off x="0" y="0"/>
              <a:ext cx="171831" cy="171831"/>
            </a:xfrm>
            <a:custGeom>
              <a:avLst/>
              <a:gdLst/>
              <a:ahLst/>
              <a:cxnLst/>
              <a:rect r="r" b="b" t="t" l="l"/>
              <a:pathLst>
                <a:path h="171831" w="171831">
                  <a:moveTo>
                    <a:pt x="0" y="0"/>
                  </a:moveTo>
                  <a:lnTo>
                    <a:pt x="171831" y="0"/>
                  </a:lnTo>
                  <a:lnTo>
                    <a:pt x="171831" y="171831"/>
                  </a:lnTo>
                  <a:lnTo>
                    <a:pt x="0" y="171831"/>
                  </a:lnTo>
                  <a:lnTo>
                    <a:pt x="0" y="0"/>
                  </a:lnTo>
                  <a:close/>
                </a:path>
              </a:pathLst>
            </a:custGeom>
            <a:blipFill>
              <a:blip r:embed="rId25"/>
              <a:stretch>
                <a:fillRect l="0" t="0" r="-22" b="-22"/>
              </a:stretch>
            </a:blipFill>
          </p:spPr>
        </p:sp>
      </p:grpSp>
      <p:grpSp>
        <p:nvGrpSpPr>
          <p:cNvPr name="Group 62" id="62"/>
          <p:cNvGrpSpPr/>
          <p:nvPr/>
        </p:nvGrpSpPr>
        <p:grpSpPr>
          <a:xfrm rot="0">
            <a:off x="10379716" y="9463950"/>
            <a:ext cx="58426" cy="257804"/>
            <a:chOff x="0" y="0"/>
            <a:chExt cx="38951" cy="171869"/>
          </a:xfrm>
        </p:grpSpPr>
        <p:sp>
          <p:nvSpPr>
            <p:cNvPr name="Freeform 63" id="63"/>
            <p:cNvSpPr/>
            <p:nvPr/>
          </p:nvSpPr>
          <p:spPr>
            <a:xfrm flipH="false" flipV="false" rot="0">
              <a:off x="0" y="0"/>
              <a:ext cx="38989" cy="171831"/>
            </a:xfrm>
            <a:custGeom>
              <a:avLst/>
              <a:gdLst/>
              <a:ahLst/>
              <a:cxnLst/>
              <a:rect r="r" b="b" t="t" l="l"/>
              <a:pathLst>
                <a:path h="171831" w="38989">
                  <a:moveTo>
                    <a:pt x="0" y="0"/>
                  </a:moveTo>
                  <a:lnTo>
                    <a:pt x="38989" y="0"/>
                  </a:lnTo>
                  <a:lnTo>
                    <a:pt x="38989" y="171831"/>
                  </a:lnTo>
                  <a:lnTo>
                    <a:pt x="0" y="171831"/>
                  </a:lnTo>
                  <a:lnTo>
                    <a:pt x="0" y="0"/>
                  </a:lnTo>
                  <a:close/>
                </a:path>
              </a:pathLst>
            </a:custGeom>
            <a:blipFill>
              <a:blip r:embed="rId26"/>
              <a:stretch>
                <a:fillRect l="0" t="0" r="97" b="-22"/>
              </a:stretch>
            </a:blipFill>
          </p:spPr>
        </p:sp>
      </p:grpSp>
      <p:grpSp>
        <p:nvGrpSpPr>
          <p:cNvPr name="Group 64" id="64"/>
          <p:cNvGrpSpPr/>
          <p:nvPr/>
        </p:nvGrpSpPr>
        <p:grpSpPr>
          <a:xfrm rot="0">
            <a:off x="10577836" y="9463950"/>
            <a:ext cx="59684" cy="257804"/>
            <a:chOff x="0" y="0"/>
            <a:chExt cx="39789" cy="171869"/>
          </a:xfrm>
        </p:grpSpPr>
        <p:sp>
          <p:nvSpPr>
            <p:cNvPr name="Freeform 65" id="65"/>
            <p:cNvSpPr/>
            <p:nvPr/>
          </p:nvSpPr>
          <p:spPr>
            <a:xfrm flipH="false" flipV="false" rot="0">
              <a:off x="0" y="0"/>
              <a:ext cx="39751" cy="171831"/>
            </a:xfrm>
            <a:custGeom>
              <a:avLst/>
              <a:gdLst/>
              <a:ahLst/>
              <a:cxnLst/>
              <a:rect r="r" b="b" t="t" l="l"/>
              <a:pathLst>
                <a:path h="171831" w="39751">
                  <a:moveTo>
                    <a:pt x="0" y="0"/>
                  </a:moveTo>
                  <a:lnTo>
                    <a:pt x="39751" y="0"/>
                  </a:lnTo>
                  <a:lnTo>
                    <a:pt x="39751" y="171831"/>
                  </a:lnTo>
                  <a:lnTo>
                    <a:pt x="0" y="171831"/>
                  </a:lnTo>
                  <a:lnTo>
                    <a:pt x="0" y="0"/>
                  </a:lnTo>
                  <a:close/>
                </a:path>
              </a:pathLst>
            </a:custGeom>
            <a:blipFill>
              <a:blip r:embed="rId27"/>
              <a:stretch>
                <a:fillRect l="0" t="0" r="-95" b="-22"/>
              </a:stretch>
            </a:blipFill>
          </p:spPr>
        </p:sp>
      </p:grpSp>
      <p:grpSp>
        <p:nvGrpSpPr>
          <p:cNvPr name="Group 66" id="66"/>
          <p:cNvGrpSpPr/>
          <p:nvPr/>
        </p:nvGrpSpPr>
        <p:grpSpPr>
          <a:xfrm rot="0">
            <a:off x="9864090" y="9721754"/>
            <a:ext cx="259080" cy="257804"/>
            <a:chOff x="0" y="0"/>
            <a:chExt cx="172720" cy="171869"/>
          </a:xfrm>
        </p:grpSpPr>
        <p:sp>
          <p:nvSpPr>
            <p:cNvPr name="Freeform 67" id="67"/>
            <p:cNvSpPr/>
            <p:nvPr/>
          </p:nvSpPr>
          <p:spPr>
            <a:xfrm flipH="false" flipV="false" rot="0">
              <a:off x="0" y="0"/>
              <a:ext cx="172720" cy="171831"/>
            </a:xfrm>
            <a:custGeom>
              <a:avLst/>
              <a:gdLst/>
              <a:ahLst/>
              <a:cxnLst/>
              <a:rect r="r" b="b" t="t" l="l"/>
              <a:pathLst>
                <a:path h="171831" w="172720">
                  <a:moveTo>
                    <a:pt x="0" y="0"/>
                  </a:moveTo>
                  <a:lnTo>
                    <a:pt x="172720" y="0"/>
                  </a:lnTo>
                  <a:lnTo>
                    <a:pt x="172720" y="171831"/>
                  </a:lnTo>
                  <a:lnTo>
                    <a:pt x="0" y="171831"/>
                  </a:lnTo>
                  <a:lnTo>
                    <a:pt x="0" y="0"/>
                  </a:lnTo>
                  <a:close/>
                </a:path>
              </a:pathLst>
            </a:custGeom>
            <a:blipFill>
              <a:blip r:embed="rId28"/>
              <a:stretch>
                <a:fillRect l="0" t="0" r="0" b="-22"/>
              </a:stretch>
            </a:blipFill>
          </p:spPr>
        </p:sp>
      </p:grpSp>
      <p:grpSp>
        <p:nvGrpSpPr>
          <p:cNvPr name="Group 68" id="68"/>
          <p:cNvGrpSpPr/>
          <p:nvPr/>
        </p:nvGrpSpPr>
        <p:grpSpPr>
          <a:xfrm rot="0">
            <a:off x="9864090" y="9721754"/>
            <a:ext cx="59684" cy="259080"/>
            <a:chOff x="0" y="0"/>
            <a:chExt cx="39789" cy="172720"/>
          </a:xfrm>
        </p:grpSpPr>
        <p:sp>
          <p:nvSpPr>
            <p:cNvPr name="Freeform 69" id="69"/>
            <p:cNvSpPr/>
            <p:nvPr/>
          </p:nvSpPr>
          <p:spPr>
            <a:xfrm flipH="false" flipV="false" rot="0">
              <a:off x="0" y="0"/>
              <a:ext cx="39751" cy="172720"/>
            </a:xfrm>
            <a:custGeom>
              <a:avLst/>
              <a:gdLst/>
              <a:ahLst/>
              <a:cxnLst/>
              <a:rect r="r" b="b" t="t" l="l"/>
              <a:pathLst>
                <a:path h="172720" w="39751">
                  <a:moveTo>
                    <a:pt x="0" y="0"/>
                  </a:moveTo>
                  <a:lnTo>
                    <a:pt x="39751" y="0"/>
                  </a:lnTo>
                  <a:lnTo>
                    <a:pt x="39751" y="172720"/>
                  </a:lnTo>
                  <a:lnTo>
                    <a:pt x="0" y="172720"/>
                  </a:lnTo>
                  <a:lnTo>
                    <a:pt x="0" y="0"/>
                  </a:lnTo>
                  <a:close/>
                </a:path>
              </a:pathLst>
            </a:custGeom>
            <a:blipFill>
              <a:blip r:embed="rId29"/>
              <a:stretch>
                <a:fillRect l="0" t="0" r="-95" b="0"/>
              </a:stretch>
            </a:blipFill>
          </p:spPr>
        </p:sp>
      </p:grpSp>
      <p:grpSp>
        <p:nvGrpSpPr>
          <p:cNvPr name="Group 70" id="70"/>
          <p:cNvGrpSpPr/>
          <p:nvPr/>
        </p:nvGrpSpPr>
        <p:grpSpPr>
          <a:xfrm rot="0">
            <a:off x="10062210" y="9721754"/>
            <a:ext cx="59684" cy="259080"/>
            <a:chOff x="0" y="0"/>
            <a:chExt cx="39789" cy="172720"/>
          </a:xfrm>
        </p:grpSpPr>
        <p:sp>
          <p:nvSpPr>
            <p:cNvPr name="Freeform 71" id="71"/>
            <p:cNvSpPr/>
            <p:nvPr/>
          </p:nvSpPr>
          <p:spPr>
            <a:xfrm flipH="false" flipV="false" rot="0">
              <a:off x="0" y="0"/>
              <a:ext cx="39751" cy="172720"/>
            </a:xfrm>
            <a:custGeom>
              <a:avLst/>
              <a:gdLst/>
              <a:ahLst/>
              <a:cxnLst/>
              <a:rect r="r" b="b" t="t" l="l"/>
              <a:pathLst>
                <a:path h="172720" w="39751">
                  <a:moveTo>
                    <a:pt x="0" y="0"/>
                  </a:moveTo>
                  <a:lnTo>
                    <a:pt x="39751" y="0"/>
                  </a:lnTo>
                  <a:lnTo>
                    <a:pt x="39751" y="172720"/>
                  </a:lnTo>
                  <a:lnTo>
                    <a:pt x="0" y="172720"/>
                  </a:lnTo>
                  <a:lnTo>
                    <a:pt x="0" y="0"/>
                  </a:lnTo>
                  <a:close/>
                </a:path>
              </a:pathLst>
            </a:custGeom>
            <a:blipFill>
              <a:blip r:embed="rId30"/>
              <a:stretch>
                <a:fillRect l="0" t="0" r="-95" b="0"/>
              </a:stretch>
            </a:blipFill>
          </p:spPr>
        </p:sp>
      </p:grpSp>
      <p:grpSp>
        <p:nvGrpSpPr>
          <p:cNvPr name="Group 72" id="72"/>
          <p:cNvGrpSpPr/>
          <p:nvPr/>
        </p:nvGrpSpPr>
        <p:grpSpPr>
          <a:xfrm rot="0">
            <a:off x="9864090" y="9921150"/>
            <a:ext cx="259080" cy="317506"/>
            <a:chOff x="0" y="0"/>
            <a:chExt cx="172720" cy="211671"/>
          </a:xfrm>
        </p:grpSpPr>
        <p:sp>
          <p:nvSpPr>
            <p:cNvPr name="Freeform 73" id="73"/>
            <p:cNvSpPr/>
            <p:nvPr/>
          </p:nvSpPr>
          <p:spPr>
            <a:xfrm flipH="false" flipV="false" rot="0">
              <a:off x="0" y="0"/>
              <a:ext cx="172720" cy="211709"/>
            </a:xfrm>
            <a:custGeom>
              <a:avLst/>
              <a:gdLst/>
              <a:ahLst/>
              <a:cxnLst/>
              <a:rect r="r" b="b" t="t" l="l"/>
              <a:pathLst>
                <a:path h="211709" w="172720">
                  <a:moveTo>
                    <a:pt x="0" y="0"/>
                  </a:moveTo>
                  <a:lnTo>
                    <a:pt x="172720" y="0"/>
                  </a:lnTo>
                  <a:lnTo>
                    <a:pt x="172720" y="211709"/>
                  </a:lnTo>
                  <a:lnTo>
                    <a:pt x="0" y="211709"/>
                  </a:lnTo>
                  <a:lnTo>
                    <a:pt x="0" y="0"/>
                  </a:lnTo>
                  <a:close/>
                </a:path>
              </a:pathLst>
            </a:custGeom>
            <a:blipFill>
              <a:blip r:embed="rId31"/>
              <a:stretch>
                <a:fillRect l="0" t="0" r="0" b="17"/>
              </a:stretch>
            </a:blipFill>
          </p:spPr>
        </p:sp>
      </p:grpSp>
      <p:grpSp>
        <p:nvGrpSpPr>
          <p:cNvPr name="Group 74" id="74"/>
          <p:cNvGrpSpPr/>
          <p:nvPr/>
        </p:nvGrpSpPr>
        <p:grpSpPr>
          <a:xfrm rot="0">
            <a:off x="9864090" y="9979576"/>
            <a:ext cx="59684" cy="259080"/>
            <a:chOff x="0" y="0"/>
            <a:chExt cx="39789" cy="172720"/>
          </a:xfrm>
        </p:grpSpPr>
        <p:sp>
          <p:nvSpPr>
            <p:cNvPr name="Freeform 75" id="75"/>
            <p:cNvSpPr/>
            <p:nvPr/>
          </p:nvSpPr>
          <p:spPr>
            <a:xfrm flipH="false" flipV="false" rot="0">
              <a:off x="0" y="0"/>
              <a:ext cx="39751" cy="172720"/>
            </a:xfrm>
            <a:custGeom>
              <a:avLst/>
              <a:gdLst/>
              <a:ahLst/>
              <a:cxnLst/>
              <a:rect r="r" b="b" t="t" l="l"/>
              <a:pathLst>
                <a:path h="172720" w="39751">
                  <a:moveTo>
                    <a:pt x="0" y="0"/>
                  </a:moveTo>
                  <a:lnTo>
                    <a:pt x="39751" y="0"/>
                  </a:lnTo>
                  <a:lnTo>
                    <a:pt x="39751" y="172720"/>
                  </a:lnTo>
                  <a:lnTo>
                    <a:pt x="0" y="172720"/>
                  </a:lnTo>
                  <a:lnTo>
                    <a:pt x="0" y="0"/>
                  </a:lnTo>
                  <a:close/>
                </a:path>
              </a:pathLst>
            </a:custGeom>
            <a:blipFill>
              <a:blip r:embed="rId29"/>
              <a:stretch>
                <a:fillRect l="0" t="0" r="-95" b="0"/>
              </a:stretch>
            </a:blipFill>
          </p:spPr>
        </p:sp>
      </p:grpSp>
      <p:grpSp>
        <p:nvGrpSpPr>
          <p:cNvPr name="Group 76" id="76"/>
          <p:cNvGrpSpPr/>
          <p:nvPr/>
        </p:nvGrpSpPr>
        <p:grpSpPr>
          <a:xfrm rot="0">
            <a:off x="10062210" y="9979576"/>
            <a:ext cx="59684" cy="259080"/>
            <a:chOff x="0" y="0"/>
            <a:chExt cx="39789" cy="172720"/>
          </a:xfrm>
        </p:grpSpPr>
        <p:sp>
          <p:nvSpPr>
            <p:cNvPr name="Freeform 77" id="77"/>
            <p:cNvSpPr/>
            <p:nvPr/>
          </p:nvSpPr>
          <p:spPr>
            <a:xfrm flipH="false" flipV="false" rot="0">
              <a:off x="0" y="0"/>
              <a:ext cx="39751" cy="172720"/>
            </a:xfrm>
            <a:custGeom>
              <a:avLst/>
              <a:gdLst/>
              <a:ahLst/>
              <a:cxnLst/>
              <a:rect r="r" b="b" t="t" l="l"/>
              <a:pathLst>
                <a:path h="172720" w="39751">
                  <a:moveTo>
                    <a:pt x="0" y="0"/>
                  </a:moveTo>
                  <a:lnTo>
                    <a:pt x="39751" y="0"/>
                  </a:lnTo>
                  <a:lnTo>
                    <a:pt x="39751" y="172720"/>
                  </a:lnTo>
                  <a:lnTo>
                    <a:pt x="0" y="172720"/>
                  </a:lnTo>
                  <a:lnTo>
                    <a:pt x="0" y="0"/>
                  </a:lnTo>
                  <a:close/>
                </a:path>
              </a:pathLst>
            </a:custGeom>
            <a:blipFill>
              <a:blip r:embed="rId30"/>
              <a:stretch>
                <a:fillRect l="0" t="0" r="-95" b="0"/>
              </a:stretch>
            </a:blipFill>
          </p:spPr>
        </p:sp>
      </p:grpSp>
      <p:grpSp>
        <p:nvGrpSpPr>
          <p:cNvPr name="Group 78" id="78"/>
          <p:cNvGrpSpPr/>
          <p:nvPr/>
        </p:nvGrpSpPr>
        <p:grpSpPr>
          <a:xfrm rot="0">
            <a:off x="9864090" y="10178954"/>
            <a:ext cx="259080" cy="317506"/>
            <a:chOff x="0" y="0"/>
            <a:chExt cx="172720" cy="211671"/>
          </a:xfrm>
        </p:grpSpPr>
        <p:sp>
          <p:nvSpPr>
            <p:cNvPr name="Freeform 79" id="79"/>
            <p:cNvSpPr/>
            <p:nvPr/>
          </p:nvSpPr>
          <p:spPr>
            <a:xfrm flipH="false" flipV="false" rot="0">
              <a:off x="0" y="0"/>
              <a:ext cx="172720" cy="211709"/>
            </a:xfrm>
            <a:custGeom>
              <a:avLst/>
              <a:gdLst/>
              <a:ahLst/>
              <a:cxnLst/>
              <a:rect r="r" b="b" t="t" l="l"/>
              <a:pathLst>
                <a:path h="211709" w="172720">
                  <a:moveTo>
                    <a:pt x="0" y="0"/>
                  </a:moveTo>
                  <a:lnTo>
                    <a:pt x="172720" y="0"/>
                  </a:lnTo>
                  <a:lnTo>
                    <a:pt x="172720" y="211709"/>
                  </a:lnTo>
                  <a:lnTo>
                    <a:pt x="0" y="211709"/>
                  </a:lnTo>
                  <a:lnTo>
                    <a:pt x="0" y="0"/>
                  </a:lnTo>
                  <a:close/>
                </a:path>
              </a:pathLst>
            </a:custGeom>
            <a:blipFill>
              <a:blip r:embed="rId31"/>
              <a:stretch>
                <a:fillRect l="0" t="0" r="0" b="17"/>
              </a:stretch>
            </a:blipFill>
          </p:spPr>
        </p:sp>
      </p:grpSp>
      <p:grpSp>
        <p:nvGrpSpPr>
          <p:cNvPr name="Group 80" id="80"/>
          <p:cNvGrpSpPr/>
          <p:nvPr/>
        </p:nvGrpSpPr>
        <p:grpSpPr>
          <a:xfrm rot="0">
            <a:off x="10379716" y="9663346"/>
            <a:ext cx="259080" cy="317506"/>
            <a:chOff x="0" y="0"/>
            <a:chExt cx="172720" cy="211671"/>
          </a:xfrm>
        </p:grpSpPr>
        <p:sp>
          <p:nvSpPr>
            <p:cNvPr name="Freeform 81" id="81"/>
            <p:cNvSpPr/>
            <p:nvPr/>
          </p:nvSpPr>
          <p:spPr>
            <a:xfrm flipH="false" flipV="false" rot="0">
              <a:off x="0" y="0"/>
              <a:ext cx="172720" cy="211709"/>
            </a:xfrm>
            <a:custGeom>
              <a:avLst/>
              <a:gdLst/>
              <a:ahLst/>
              <a:cxnLst/>
              <a:rect r="r" b="b" t="t" l="l"/>
              <a:pathLst>
                <a:path h="211709" w="172720">
                  <a:moveTo>
                    <a:pt x="0" y="0"/>
                  </a:moveTo>
                  <a:lnTo>
                    <a:pt x="172720" y="0"/>
                  </a:lnTo>
                  <a:lnTo>
                    <a:pt x="172720" y="211709"/>
                  </a:lnTo>
                  <a:lnTo>
                    <a:pt x="0" y="211709"/>
                  </a:lnTo>
                  <a:lnTo>
                    <a:pt x="0" y="0"/>
                  </a:lnTo>
                  <a:close/>
                </a:path>
              </a:pathLst>
            </a:custGeom>
            <a:blipFill>
              <a:blip r:embed="rId32"/>
              <a:stretch>
                <a:fillRect l="0" t="0" r="0" b="17"/>
              </a:stretch>
            </a:blipFill>
          </p:spPr>
        </p:sp>
      </p:grpSp>
      <p:grpSp>
        <p:nvGrpSpPr>
          <p:cNvPr name="Group 82" id="82"/>
          <p:cNvGrpSpPr/>
          <p:nvPr/>
        </p:nvGrpSpPr>
        <p:grpSpPr>
          <a:xfrm rot="0">
            <a:off x="10379716" y="9721754"/>
            <a:ext cx="59684" cy="259080"/>
            <a:chOff x="0" y="0"/>
            <a:chExt cx="39789" cy="172720"/>
          </a:xfrm>
        </p:grpSpPr>
        <p:sp>
          <p:nvSpPr>
            <p:cNvPr name="Freeform 83" id="83"/>
            <p:cNvSpPr/>
            <p:nvPr/>
          </p:nvSpPr>
          <p:spPr>
            <a:xfrm flipH="false" flipV="false" rot="0">
              <a:off x="0" y="0"/>
              <a:ext cx="39751" cy="172720"/>
            </a:xfrm>
            <a:custGeom>
              <a:avLst/>
              <a:gdLst/>
              <a:ahLst/>
              <a:cxnLst/>
              <a:rect r="r" b="b" t="t" l="l"/>
              <a:pathLst>
                <a:path h="172720" w="39751">
                  <a:moveTo>
                    <a:pt x="0" y="0"/>
                  </a:moveTo>
                  <a:lnTo>
                    <a:pt x="39751" y="0"/>
                  </a:lnTo>
                  <a:lnTo>
                    <a:pt x="39751" y="172720"/>
                  </a:lnTo>
                  <a:lnTo>
                    <a:pt x="0" y="172720"/>
                  </a:lnTo>
                  <a:lnTo>
                    <a:pt x="0" y="0"/>
                  </a:lnTo>
                  <a:close/>
                </a:path>
              </a:pathLst>
            </a:custGeom>
            <a:blipFill>
              <a:blip r:embed="rId26"/>
              <a:stretch>
                <a:fillRect l="0" t="0" r="-95" b="0"/>
              </a:stretch>
            </a:blipFill>
          </p:spPr>
        </p:sp>
      </p:grpSp>
      <p:grpSp>
        <p:nvGrpSpPr>
          <p:cNvPr name="Group 84" id="84"/>
          <p:cNvGrpSpPr/>
          <p:nvPr/>
        </p:nvGrpSpPr>
        <p:grpSpPr>
          <a:xfrm rot="0">
            <a:off x="10577836" y="9721754"/>
            <a:ext cx="59684" cy="259080"/>
            <a:chOff x="0" y="0"/>
            <a:chExt cx="39789" cy="172720"/>
          </a:xfrm>
        </p:grpSpPr>
        <p:sp>
          <p:nvSpPr>
            <p:cNvPr name="Freeform 85" id="85"/>
            <p:cNvSpPr/>
            <p:nvPr/>
          </p:nvSpPr>
          <p:spPr>
            <a:xfrm flipH="false" flipV="false" rot="0">
              <a:off x="0" y="0"/>
              <a:ext cx="39751" cy="172720"/>
            </a:xfrm>
            <a:custGeom>
              <a:avLst/>
              <a:gdLst/>
              <a:ahLst/>
              <a:cxnLst/>
              <a:rect r="r" b="b" t="t" l="l"/>
              <a:pathLst>
                <a:path h="172720" w="39751">
                  <a:moveTo>
                    <a:pt x="0" y="0"/>
                  </a:moveTo>
                  <a:lnTo>
                    <a:pt x="39751" y="0"/>
                  </a:lnTo>
                  <a:lnTo>
                    <a:pt x="39751" y="172720"/>
                  </a:lnTo>
                  <a:lnTo>
                    <a:pt x="0" y="172720"/>
                  </a:lnTo>
                  <a:lnTo>
                    <a:pt x="0" y="0"/>
                  </a:lnTo>
                  <a:close/>
                </a:path>
              </a:pathLst>
            </a:custGeom>
            <a:blipFill>
              <a:blip r:embed="rId33"/>
              <a:stretch>
                <a:fillRect l="0" t="0" r="-95" b="0"/>
              </a:stretch>
            </a:blipFill>
          </p:spPr>
        </p:sp>
      </p:grpSp>
      <p:grpSp>
        <p:nvGrpSpPr>
          <p:cNvPr name="Group 86" id="86"/>
          <p:cNvGrpSpPr/>
          <p:nvPr/>
        </p:nvGrpSpPr>
        <p:grpSpPr>
          <a:xfrm rot="0">
            <a:off x="10379716" y="9921150"/>
            <a:ext cx="259080" cy="317506"/>
            <a:chOff x="0" y="0"/>
            <a:chExt cx="172720" cy="211671"/>
          </a:xfrm>
        </p:grpSpPr>
        <p:sp>
          <p:nvSpPr>
            <p:cNvPr name="Freeform 87" id="87"/>
            <p:cNvSpPr/>
            <p:nvPr/>
          </p:nvSpPr>
          <p:spPr>
            <a:xfrm flipH="false" flipV="false" rot="0">
              <a:off x="0" y="0"/>
              <a:ext cx="172720" cy="211709"/>
            </a:xfrm>
            <a:custGeom>
              <a:avLst/>
              <a:gdLst/>
              <a:ahLst/>
              <a:cxnLst/>
              <a:rect r="r" b="b" t="t" l="l"/>
              <a:pathLst>
                <a:path h="211709" w="172720">
                  <a:moveTo>
                    <a:pt x="0" y="0"/>
                  </a:moveTo>
                  <a:lnTo>
                    <a:pt x="172720" y="0"/>
                  </a:lnTo>
                  <a:lnTo>
                    <a:pt x="172720" y="211709"/>
                  </a:lnTo>
                  <a:lnTo>
                    <a:pt x="0" y="211709"/>
                  </a:lnTo>
                  <a:lnTo>
                    <a:pt x="0" y="0"/>
                  </a:lnTo>
                  <a:close/>
                </a:path>
              </a:pathLst>
            </a:custGeom>
            <a:blipFill>
              <a:blip r:embed="rId34"/>
              <a:stretch>
                <a:fillRect l="0" t="0" r="0" b="17"/>
              </a:stretch>
            </a:blipFill>
          </p:spPr>
        </p:sp>
      </p:grpSp>
      <p:grpSp>
        <p:nvGrpSpPr>
          <p:cNvPr name="Group 88" id="88"/>
          <p:cNvGrpSpPr/>
          <p:nvPr/>
        </p:nvGrpSpPr>
        <p:grpSpPr>
          <a:xfrm rot="0">
            <a:off x="10379716" y="9979576"/>
            <a:ext cx="59684" cy="259080"/>
            <a:chOff x="0" y="0"/>
            <a:chExt cx="39789" cy="172720"/>
          </a:xfrm>
        </p:grpSpPr>
        <p:sp>
          <p:nvSpPr>
            <p:cNvPr name="Freeform 89" id="89"/>
            <p:cNvSpPr/>
            <p:nvPr/>
          </p:nvSpPr>
          <p:spPr>
            <a:xfrm flipH="false" flipV="false" rot="0">
              <a:off x="0" y="0"/>
              <a:ext cx="39751" cy="172720"/>
            </a:xfrm>
            <a:custGeom>
              <a:avLst/>
              <a:gdLst/>
              <a:ahLst/>
              <a:cxnLst/>
              <a:rect r="r" b="b" t="t" l="l"/>
              <a:pathLst>
                <a:path h="172720" w="39751">
                  <a:moveTo>
                    <a:pt x="0" y="0"/>
                  </a:moveTo>
                  <a:lnTo>
                    <a:pt x="39751" y="0"/>
                  </a:lnTo>
                  <a:lnTo>
                    <a:pt x="39751" y="172720"/>
                  </a:lnTo>
                  <a:lnTo>
                    <a:pt x="0" y="172720"/>
                  </a:lnTo>
                  <a:lnTo>
                    <a:pt x="0" y="0"/>
                  </a:lnTo>
                  <a:close/>
                </a:path>
              </a:pathLst>
            </a:custGeom>
            <a:blipFill>
              <a:blip r:embed="rId26"/>
              <a:stretch>
                <a:fillRect l="0" t="0" r="-95" b="0"/>
              </a:stretch>
            </a:blipFill>
          </p:spPr>
        </p:sp>
      </p:grpSp>
      <p:grpSp>
        <p:nvGrpSpPr>
          <p:cNvPr name="Group 90" id="90"/>
          <p:cNvGrpSpPr/>
          <p:nvPr/>
        </p:nvGrpSpPr>
        <p:grpSpPr>
          <a:xfrm rot="0">
            <a:off x="10577836" y="9979576"/>
            <a:ext cx="59684" cy="259080"/>
            <a:chOff x="0" y="0"/>
            <a:chExt cx="39789" cy="172720"/>
          </a:xfrm>
        </p:grpSpPr>
        <p:sp>
          <p:nvSpPr>
            <p:cNvPr name="Freeform 91" id="91"/>
            <p:cNvSpPr/>
            <p:nvPr/>
          </p:nvSpPr>
          <p:spPr>
            <a:xfrm flipH="false" flipV="false" rot="0">
              <a:off x="0" y="0"/>
              <a:ext cx="39751" cy="172720"/>
            </a:xfrm>
            <a:custGeom>
              <a:avLst/>
              <a:gdLst/>
              <a:ahLst/>
              <a:cxnLst/>
              <a:rect r="r" b="b" t="t" l="l"/>
              <a:pathLst>
                <a:path h="172720" w="39751">
                  <a:moveTo>
                    <a:pt x="0" y="0"/>
                  </a:moveTo>
                  <a:lnTo>
                    <a:pt x="39751" y="0"/>
                  </a:lnTo>
                  <a:lnTo>
                    <a:pt x="39751" y="172720"/>
                  </a:lnTo>
                  <a:lnTo>
                    <a:pt x="0" y="172720"/>
                  </a:lnTo>
                  <a:lnTo>
                    <a:pt x="0" y="0"/>
                  </a:lnTo>
                  <a:close/>
                </a:path>
              </a:pathLst>
            </a:custGeom>
            <a:blipFill>
              <a:blip r:embed="rId35"/>
              <a:stretch>
                <a:fillRect l="0" t="0" r="-95" b="0"/>
              </a:stretch>
            </a:blipFill>
          </p:spPr>
        </p:sp>
      </p:grpSp>
      <p:grpSp>
        <p:nvGrpSpPr>
          <p:cNvPr name="Group 92" id="92"/>
          <p:cNvGrpSpPr/>
          <p:nvPr/>
        </p:nvGrpSpPr>
        <p:grpSpPr>
          <a:xfrm rot="0">
            <a:off x="9864090" y="10237380"/>
            <a:ext cx="259080" cy="515626"/>
            <a:chOff x="0" y="0"/>
            <a:chExt cx="172720" cy="343751"/>
          </a:xfrm>
        </p:grpSpPr>
        <p:sp>
          <p:nvSpPr>
            <p:cNvPr name="Freeform 93" id="93"/>
            <p:cNvSpPr/>
            <p:nvPr/>
          </p:nvSpPr>
          <p:spPr>
            <a:xfrm flipH="false" flipV="false" rot="0">
              <a:off x="0" y="0"/>
              <a:ext cx="172720" cy="343789"/>
            </a:xfrm>
            <a:custGeom>
              <a:avLst/>
              <a:gdLst/>
              <a:ahLst/>
              <a:cxnLst/>
              <a:rect r="r" b="b" t="t" l="l"/>
              <a:pathLst>
                <a:path h="343789" w="172720">
                  <a:moveTo>
                    <a:pt x="0" y="0"/>
                  </a:moveTo>
                  <a:lnTo>
                    <a:pt x="172720" y="0"/>
                  </a:lnTo>
                  <a:lnTo>
                    <a:pt x="172720" y="343789"/>
                  </a:lnTo>
                  <a:lnTo>
                    <a:pt x="0" y="343789"/>
                  </a:lnTo>
                  <a:lnTo>
                    <a:pt x="0" y="0"/>
                  </a:lnTo>
                  <a:close/>
                </a:path>
              </a:pathLst>
            </a:custGeom>
            <a:blipFill>
              <a:blip r:embed="rId36"/>
              <a:stretch>
                <a:fillRect l="0" t="0" r="0" b="11"/>
              </a:stretch>
            </a:blipFill>
          </p:spPr>
        </p:sp>
      </p:grpSp>
      <p:grpSp>
        <p:nvGrpSpPr>
          <p:cNvPr name="Group 94" id="94"/>
          <p:cNvGrpSpPr/>
          <p:nvPr/>
        </p:nvGrpSpPr>
        <p:grpSpPr>
          <a:xfrm rot="0">
            <a:off x="10379716" y="10178954"/>
            <a:ext cx="259080" cy="317506"/>
            <a:chOff x="0" y="0"/>
            <a:chExt cx="172720" cy="211671"/>
          </a:xfrm>
        </p:grpSpPr>
        <p:sp>
          <p:nvSpPr>
            <p:cNvPr name="Freeform 95" id="95"/>
            <p:cNvSpPr/>
            <p:nvPr/>
          </p:nvSpPr>
          <p:spPr>
            <a:xfrm flipH="false" flipV="false" rot="0">
              <a:off x="0" y="0"/>
              <a:ext cx="172720" cy="211709"/>
            </a:xfrm>
            <a:custGeom>
              <a:avLst/>
              <a:gdLst/>
              <a:ahLst/>
              <a:cxnLst/>
              <a:rect r="r" b="b" t="t" l="l"/>
              <a:pathLst>
                <a:path h="211709" w="172720">
                  <a:moveTo>
                    <a:pt x="0" y="0"/>
                  </a:moveTo>
                  <a:lnTo>
                    <a:pt x="172720" y="0"/>
                  </a:lnTo>
                  <a:lnTo>
                    <a:pt x="172720" y="211709"/>
                  </a:lnTo>
                  <a:lnTo>
                    <a:pt x="0" y="211709"/>
                  </a:lnTo>
                  <a:lnTo>
                    <a:pt x="0" y="0"/>
                  </a:lnTo>
                  <a:close/>
                </a:path>
              </a:pathLst>
            </a:custGeom>
            <a:blipFill>
              <a:blip r:embed="rId34"/>
              <a:stretch>
                <a:fillRect l="0" t="0" r="0" b="17"/>
              </a:stretch>
            </a:blipFill>
          </p:spPr>
        </p:sp>
      </p:grpSp>
      <p:grpSp>
        <p:nvGrpSpPr>
          <p:cNvPr name="Group 96" id="96"/>
          <p:cNvGrpSpPr/>
          <p:nvPr/>
        </p:nvGrpSpPr>
        <p:grpSpPr>
          <a:xfrm rot="0">
            <a:off x="10121894" y="10495184"/>
            <a:ext cx="259080" cy="257804"/>
            <a:chOff x="0" y="0"/>
            <a:chExt cx="172720" cy="171869"/>
          </a:xfrm>
        </p:grpSpPr>
        <p:sp>
          <p:nvSpPr>
            <p:cNvPr name="Freeform 97" id="97"/>
            <p:cNvSpPr/>
            <p:nvPr/>
          </p:nvSpPr>
          <p:spPr>
            <a:xfrm flipH="false" flipV="false" rot="0">
              <a:off x="0" y="0"/>
              <a:ext cx="172720" cy="171831"/>
            </a:xfrm>
            <a:custGeom>
              <a:avLst/>
              <a:gdLst/>
              <a:ahLst/>
              <a:cxnLst/>
              <a:rect r="r" b="b" t="t" l="l"/>
              <a:pathLst>
                <a:path h="171831" w="172720">
                  <a:moveTo>
                    <a:pt x="0" y="0"/>
                  </a:moveTo>
                  <a:lnTo>
                    <a:pt x="172720" y="0"/>
                  </a:lnTo>
                  <a:lnTo>
                    <a:pt x="172720" y="171831"/>
                  </a:lnTo>
                  <a:lnTo>
                    <a:pt x="0" y="171831"/>
                  </a:lnTo>
                  <a:lnTo>
                    <a:pt x="0" y="0"/>
                  </a:lnTo>
                  <a:close/>
                </a:path>
              </a:pathLst>
            </a:custGeom>
            <a:blipFill>
              <a:blip r:embed="rId37"/>
              <a:stretch>
                <a:fillRect l="0" t="0" r="0" b="-22"/>
              </a:stretch>
            </a:blipFill>
          </p:spPr>
        </p:sp>
      </p:grpSp>
      <p:grpSp>
        <p:nvGrpSpPr>
          <p:cNvPr name="Group 98" id="98"/>
          <p:cNvGrpSpPr/>
          <p:nvPr/>
        </p:nvGrpSpPr>
        <p:grpSpPr>
          <a:xfrm rot="0">
            <a:off x="10379716" y="10237380"/>
            <a:ext cx="259080" cy="515626"/>
            <a:chOff x="0" y="0"/>
            <a:chExt cx="172720" cy="343751"/>
          </a:xfrm>
        </p:grpSpPr>
        <p:sp>
          <p:nvSpPr>
            <p:cNvPr name="Freeform 99" id="99"/>
            <p:cNvSpPr/>
            <p:nvPr/>
          </p:nvSpPr>
          <p:spPr>
            <a:xfrm flipH="false" flipV="false" rot="0">
              <a:off x="0" y="0"/>
              <a:ext cx="172720" cy="343789"/>
            </a:xfrm>
            <a:custGeom>
              <a:avLst/>
              <a:gdLst/>
              <a:ahLst/>
              <a:cxnLst/>
              <a:rect r="r" b="b" t="t" l="l"/>
              <a:pathLst>
                <a:path h="343789" w="172720">
                  <a:moveTo>
                    <a:pt x="0" y="0"/>
                  </a:moveTo>
                  <a:lnTo>
                    <a:pt x="172720" y="0"/>
                  </a:lnTo>
                  <a:lnTo>
                    <a:pt x="172720" y="343789"/>
                  </a:lnTo>
                  <a:lnTo>
                    <a:pt x="0" y="343789"/>
                  </a:lnTo>
                  <a:lnTo>
                    <a:pt x="0" y="0"/>
                  </a:lnTo>
                  <a:close/>
                </a:path>
              </a:pathLst>
            </a:custGeom>
            <a:blipFill>
              <a:blip r:embed="rId38"/>
              <a:stretch>
                <a:fillRect l="0" t="0" r="0" b="11"/>
              </a:stretch>
            </a:blipFill>
          </p:spPr>
        </p:sp>
      </p:grpSp>
      <p:grpSp>
        <p:nvGrpSpPr>
          <p:cNvPr name="Group 100" id="100"/>
          <p:cNvGrpSpPr/>
          <p:nvPr/>
        </p:nvGrpSpPr>
        <p:grpSpPr>
          <a:xfrm rot="0">
            <a:off x="10121894" y="10495184"/>
            <a:ext cx="259080" cy="257804"/>
            <a:chOff x="0" y="0"/>
            <a:chExt cx="172720" cy="171869"/>
          </a:xfrm>
        </p:grpSpPr>
        <p:sp>
          <p:nvSpPr>
            <p:cNvPr name="Freeform 101" id="101"/>
            <p:cNvSpPr/>
            <p:nvPr/>
          </p:nvSpPr>
          <p:spPr>
            <a:xfrm flipH="false" flipV="false" rot="0">
              <a:off x="0" y="0"/>
              <a:ext cx="172720" cy="171831"/>
            </a:xfrm>
            <a:custGeom>
              <a:avLst/>
              <a:gdLst/>
              <a:ahLst/>
              <a:cxnLst/>
              <a:rect r="r" b="b" t="t" l="l"/>
              <a:pathLst>
                <a:path h="171831" w="172720">
                  <a:moveTo>
                    <a:pt x="0" y="0"/>
                  </a:moveTo>
                  <a:lnTo>
                    <a:pt x="172720" y="0"/>
                  </a:lnTo>
                  <a:lnTo>
                    <a:pt x="172720" y="171831"/>
                  </a:lnTo>
                  <a:lnTo>
                    <a:pt x="0" y="171831"/>
                  </a:lnTo>
                  <a:lnTo>
                    <a:pt x="0" y="0"/>
                  </a:lnTo>
                  <a:close/>
                </a:path>
              </a:pathLst>
            </a:custGeom>
            <a:blipFill>
              <a:blip r:embed="rId39"/>
              <a:stretch>
                <a:fillRect l="0" t="0" r="0" b="-22"/>
              </a:stretch>
            </a:blipFill>
          </p:spPr>
        </p:sp>
      </p:grpSp>
      <p:grpSp>
        <p:nvGrpSpPr>
          <p:cNvPr name="Group 102" id="102"/>
          <p:cNvGrpSpPr/>
          <p:nvPr/>
        </p:nvGrpSpPr>
        <p:grpSpPr>
          <a:xfrm rot="0">
            <a:off x="10379716" y="10495184"/>
            <a:ext cx="257804" cy="257804"/>
            <a:chOff x="0" y="0"/>
            <a:chExt cx="171869" cy="171869"/>
          </a:xfrm>
        </p:grpSpPr>
        <p:sp>
          <p:nvSpPr>
            <p:cNvPr name="Freeform 103" id="103"/>
            <p:cNvSpPr/>
            <p:nvPr/>
          </p:nvSpPr>
          <p:spPr>
            <a:xfrm flipH="false" flipV="false" rot="0">
              <a:off x="0" y="0"/>
              <a:ext cx="171831" cy="171831"/>
            </a:xfrm>
            <a:custGeom>
              <a:avLst/>
              <a:gdLst/>
              <a:ahLst/>
              <a:cxnLst/>
              <a:rect r="r" b="b" t="t" l="l"/>
              <a:pathLst>
                <a:path h="171831" w="171831">
                  <a:moveTo>
                    <a:pt x="0" y="0"/>
                  </a:moveTo>
                  <a:lnTo>
                    <a:pt x="171831" y="0"/>
                  </a:lnTo>
                  <a:lnTo>
                    <a:pt x="171831" y="171831"/>
                  </a:lnTo>
                  <a:lnTo>
                    <a:pt x="0" y="171831"/>
                  </a:lnTo>
                  <a:lnTo>
                    <a:pt x="0" y="0"/>
                  </a:lnTo>
                  <a:close/>
                </a:path>
              </a:pathLst>
            </a:custGeom>
            <a:blipFill>
              <a:blip r:embed="rId40"/>
              <a:stretch>
                <a:fillRect l="0" t="0" r="-22" b="-22"/>
              </a:stretch>
            </a:blipFill>
          </p:spPr>
        </p:sp>
      </p:grpSp>
      <p:grpSp>
        <p:nvGrpSpPr>
          <p:cNvPr name="Group 104" id="104"/>
          <p:cNvGrpSpPr/>
          <p:nvPr/>
        </p:nvGrpSpPr>
        <p:grpSpPr>
          <a:xfrm rot="0">
            <a:off x="10379716" y="10495184"/>
            <a:ext cx="58426" cy="257804"/>
            <a:chOff x="0" y="0"/>
            <a:chExt cx="38951" cy="171869"/>
          </a:xfrm>
        </p:grpSpPr>
        <p:sp>
          <p:nvSpPr>
            <p:cNvPr name="Freeform 105" id="105"/>
            <p:cNvSpPr/>
            <p:nvPr/>
          </p:nvSpPr>
          <p:spPr>
            <a:xfrm flipH="false" flipV="false" rot="0">
              <a:off x="0" y="0"/>
              <a:ext cx="38989" cy="171831"/>
            </a:xfrm>
            <a:custGeom>
              <a:avLst/>
              <a:gdLst/>
              <a:ahLst/>
              <a:cxnLst/>
              <a:rect r="r" b="b" t="t" l="l"/>
              <a:pathLst>
                <a:path h="171831" w="38989">
                  <a:moveTo>
                    <a:pt x="0" y="0"/>
                  </a:moveTo>
                  <a:lnTo>
                    <a:pt x="38989" y="0"/>
                  </a:lnTo>
                  <a:lnTo>
                    <a:pt x="38989" y="171831"/>
                  </a:lnTo>
                  <a:lnTo>
                    <a:pt x="0" y="171831"/>
                  </a:lnTo>
                  <a:lnTo>
                    <a:pt x="0" y="0"/>
                  </a:lnTo>
                  <a:close/>
                </a:path>
              </a:pathLst>
            </a:custGeom>
            <a:blipFill>
              <a:blip r:embed="rId26"/>
              <a:stretch>
                <a:fillRect l="0" t="0" r="97" b="-22"/>
              </a:stretch>
            </a:blipFill>
          </p:spPr>
        </p:sp>
      </p:grpSp>
      <p:grpSp>
        <p:nvGrpSpPr>
          <p:cNvPr name="Group 106" id="106"/>
          <p:cNvGrpSpPr/>
          <p:nvPr/>
        </p:nvGrpSpPr>
        <p:grpSpPr>
          <a:xfrm rot="0">
            <a:off x="9864090" y="10495184"/>
            <a:ext cx="257804" cy="257804"/>
            <a:chOff x="0" y="0"/>
            <a:chExt cx="171869" cy="171869"/>
          </a:xfrm>
        </p:grpSpPr>
        <p:sp>
          <p:nvSpPr>
            <p:cNvPr name="Freeform 107" id="107"/>
            <p:cNvSpPr/>
            <p:nvPr/>
          </p:nvSpPr>
          <p:spPr>
            <a:xfrm flipH="false" flipV="false" rot="0">
              <a:off x="0" y="0"/>
              <a:ext cx="171831" cy="171831"/>
            </a:xfrm>
            <a:custGeom>
              <a:avLst/>
              <a:gdLst/>
              <a:ahLst/>
              <a:cxnLst/>
              <a:rect r="r" b="b" t="t" l="l"/>
              <a:pathLst>
                <a:path h="171831" w="171831">
                  <a:moveTo>
                    <a:pt x="0" y="0"/>
                  </a:moveTo>
                  <a:lnTo>
                    <a:pt x="171831" y="0"/>
                  </a:lnTo>
                  <a:lnTo>
                    <a:pt x="171831" y="171831"/>
                  </a:lnTo>
                  <a:lnTo>
                    <a:pt x="0" y="171831"/>
                  </a:lnTo>
                  <a:lnTo>
                    <a:pt x="0" y="0"/>
                  </a:lnTo>
                  <a:close/>
                </a:path>
              </a:pathLst>
            </a:custGeom>
            <a:blipFill>
              <a:blip r:embed="rId41"/>
              <a:stretch>
                <a:fillRect l="0" t="0" r="-22" b="-22"/>
              </a:stretch>
            </a:blipFill>
          </p:spPr>
        </p:sp>
      </p:grpSp>
      <p:grpSp>
        <p:nvGrpSpPr>
          <p:cNvPr name="Group 108" id="108"/>
          <p:cNvGrpSpPr/>
          <p:nvPr/>
        </p:nvGrpSpPr>
        <p:grpSpPr>
          <a:xfrm rot="0">
            <a:off x="9864090" y="10495184"/>
            <a:ext cx="59684" cy="257804"/>
            <a:chOff x="0" y="0"/>
            <a:chExt cx="39789" cy="171869"/>
          </a:xfrm>
        </p:grpSpPr>
        <p:sp>
          <p:nvSpPr>
            <p:cNvPr name="Freeform 109" id="109"/>
            <p:cNvSpPr/>
            <p:nvPr/>
          </p:nvSpPr>
          <p:spPr>
            <a:xfrm flipH="false" flipV="false" rot="0">
              <a:off x="0" y="0"/>
              <a:ext cx="39751" cy="171831"/>
            </a:xfrm>
            <a:custGeom>
              <a:avLst/>
              <a:gdLst/>
              <a:ahLst/>
              <a:cxnLst/>
              <a:rect r="r" b="b" t="t" l="l"/>
              <a:pathLst>
                <a:path h="171831" w="39751">
                  <a:moveTo>
                    <a:pt x="0" y="0"/>
                  </a:moveTo>
                  <a:lnTo>
                    <a:pt x="39751" y="0"/>
                  </a:lnTo>
                  <a:lnTo>
                    <a:pt x="39751" y="171831"/>
                  </a:lnTo>
                  <a:lnTo>
                    <a:pt x="0" y="171831"/>
                  </a:lnTo>
                  <a:lnTo>
                    <a:pt x="0" y="0"/>
                  </a:lnTo>
                  <a:close/>
                </a:path>
              </a:pathLst>
            </a:custGeom>
            <a:blipFill>
              <a:blip r:embed="rId29"/>
              <a:stretch>
                <a:fillRect l="0" t="0" r="-95" b="-22"/>
              </a:stretch>
            </a:blipFill>
          </p:spPr>
        </p:sp>
      </p:grpSp>
      <p:grpSp>
        <p:nvGrpSpPr>
          <p:cNvPr name="Group 110" id="110"/>
          <p:cNvGrpSpPr/>
          <p:nvPr/>
        </p:nvGrpSpPr>
        <p:grpSpPr>
          <a:xfrm rot="0">
            <a:off x="8956034" y="9456330"/>
            <a:ext cx="261614" cy="261614"/>
            <a:chOff x="0" y="0"/>
            <a:chExt cx="174409" cy="174409"/>
          </a:xfrm>
        </p:grpSpPr>
        <p:sp>
          <p:nvSpPr>
            <p:cNvPr name="Freeform 111" id="111"/>
            <p:cNvSpPr/>
            <p:nvPr/>
          </p:nvSpPr>
          <p:spPr>
            <a:xfrm flipH="false" flipV="false" rot="0">
              <a:off x="0" y="0"/>
              <a:ext cx="174371" cy="174371"/>
            </a:xfrm>
            <a:custGeom>
              <a:avLst/>
              <a:gdLst/>
              <a:ahLst/>
              <a:cxnLst/>
              <a:rect r="r" b="b" t="t" l="l"/>
              <a:pathLst>
                <a:path h="174371" w="174371">
                  <a:moveTo>
                    <a:pt x="0" y="0"/>
                  </a:moveTo>
                  <a:lnTo>
                    <a:pt x="174371" y="0"/>
                  </a:lnTo>
                  <a:lnTo>
                    <a:pt x="174371" y="174371"/>
                  </a:lnTo>
                  <a:lnTo>
                    <a:pt x="0" y="174371"/>
                  </a:lnTo>
                  <a:lnTo>
                    <a:pt x="0" y="0"/>
                  </a:lnTo>
                  <a:close/>
                </a:path>
              </a:pathLst>
            </a:custGeom>
            <a:blipFill>
              <a:blip r:embed="rId42"/>
              <a:stretch>
                <a:fillRect l="0" t="0" r="-21" b="-21"/>
              </a:stretch>
            </a:blipFill>
          </p:spPr>
        </p:sp>
      </p:grpSp>
      <p:grpSp>
        <p:nvGrpSpPr>
          <p:cNvPr name="Group 112" id="112"/>
          <p:cNvGrpSpPr/>
          <p:nvPr/>
        </p:nvGrpSpPr>
        <p:grpSpPr>
          <a:xfrm rot="0">
            <a:off x="8956034" y="9717944"/>
            <a:ext cx="261614" cy="261614"/>
            <a:chOff x="0" y="0"/>
            <a:chExt cx="174409" cy="174409"/>
          </a:xfrm>
        </p:grpSpPr>
        <p:sp>
          <p:nvSpPr>
            <p:cNvPr name="Freeform 113" id="113"/>
            <p:cNvSpPr/>
            <p:nvPr/>
          </p:nvSpPr>
          <p:spPr>
            <a:xfrm flipH="false" flipV="false" rot="0">
              <a:off x="0" y="0"/>
              <a:ext cx="174371" cy="174371"/>
            </a:xfrm>
            <a:custGeom>
              <a:avLst/>
              <a:gdLst/>
              <a:ahLst/>
              <a:cxnLst/>
              <a:rect r="r" b="b" t="t" l="l"/>
              <a:pathLst>
                <a:path h="174371" w="174371">
                  <a:moveTo>
                    <a:pt x="0" y="0"/>
                  </a:moveTo>
                  <a:lnTo>
                    <a:pt x="174371" y="0"/>
                  </a:lnTo>
                  <a:lnTo>
                    <a:pt x="174371" y="174371"/>
                  </a:lnTo>
                  <a:lnTo>
                    <a:pt x="0" y="174371"/>
                  </a:lnTo>
                  <a:lnTo>
                    <a:pt x="0" y="0"/>
                  </a:lnTo>
                  <a:close/>
                </a:path>
              </a:pathLst>
            </a:custGeom>
            <a:blipFill>
              <a:blip r:embed="rId43"/>
              <a:stretch>
                <a:fillRect l="0" t="0" r="-21" b="-21"/>
              </a:stretch>
            </a:blipFill>
          </p:spPr>
        </p:sp>
      </p:grpSp>
      <p:grpSp>
        <p:nvGrpSpPr>
          <p:cNvPr name="Group 114" id="114"/>
          <p:cNvGrpSpPr/>
          <p:nvPr/>
        </p:nvGrpSpPr>
        <p:grpSpPr>
          <a:xfrm rot="0">
            <a:off x="8956034" y="9978300"/>
            <a:ext cx="261614" cy="261614"/>
            <a:chOff x="0" y="0"/>
            <a:chExt cx="174409" cy="174409"/>
          </a:xfrm>
        </p:grpSpPr>
        <p:sp>
          <p:nvSpPr>
            <p:cNvPr name="Freeform 115" id="115"/>
            <p:cNvSpPr/>
            <p:nvPr/>
          </p:nvSpPr>
          <p:spPr>
            <a:xfrm flipH="false" flipV="false" rot="0">
              <a:off x="0" y="0"/>
              <a:ext cx="174371" cy="174371"/>
            </a:xfrm>
            <a:custGeom>
              <a:avLst/>
              <a:gdLst/>
              <a:ahLst/>
              <a:cxnLst/>
              <a:rect r="r" b="b" t="t" l="l"/>
              <a:pathLst>
                <a:path h="174371" w="174371">
                  <a:moveTo>
                    <a:pt x="0" y="0"/>
                  </a:moveTo>
                  <a:lnTo>
                    <a:pt x="174371" y="0"/>
                  </a:lnTo>
                  <a:lnTo>
                    <a:pt x="174371" y="174371"/>
                  </a:lnTo>
                  <a:lnTo>
                    <a:pt x="0" y="174371"/>
                  </a:lnTo>
                  <a:lnTo>
                    <a:pt x="0" y="0"/>
                  </a:lnTo>
                  <a:close/>
                </a:path>
              </a:pathLst>
            </a:custGeom>
            <a:blipFill>
              <a:blip r:embed="rId44"/>
              <a:stretch>
                <a:fillRect l="0" t="0" r="-21" b="-21"/>
              </a:stretch>
            </a:blipFill>
          </p:spPr>
        </p:sp>
      </p:grpSp>
      <p:grpSp>
        <p:nvGrpSpPr>
          <p:cNvPr name="Group 116" id="116"/>
          <p:cNvGrpSpPr/>
          <p:nvPr/>
        </p:nvGrpSpPr>
        <p:grpSpPr>
          <a:xfrm rot="0">
            <a:off x="9217666" y="9978300"/>
            <a:ext cx="261614" cy="261614"/>
            <a:chOff x="0" y="0"/>
            <a:chExt cx="174409" cy="174409"/>
          </a:xfrm>
        </p:grpSpPr>
        <p:sp>
          <p:nvSpPr>
            <p:cNvPr name="Freeform 117" id="117"/>
            <p:cNvSpPr/>
            <p:nvPr/>
          </p:nvSpPr>
          <p:spPr>
            <a:xfrm flipH="false" flipV="false" rot="0">
              <a:off x="0" y="0"/>
              <a:ext cx="174371" cy="174371"/>
            </a:xfrm>
            <a:custGeom>
              <a:avLst/>
              <a:gdLst/>
              <a:ahLst/>
              <a:cxnLst/>
              <a:rect r="r" b="b" t="t" l="l"/>
              <a:pathLst>
                <a:path h="174371" w="174371">
                  <a:moveTo>
                    <a:pt x="0" y="0"/>
                  </a:moveTo>
                  <a:lnTo>
                    <a:pt x="174371" y="0"/>
                  </a:lnTo>
                  <a:lnTo>
                    <a:pt x="174371" y="174371"/>
                  </a:lnTo>
                  <a:lnTo>
                    <a:pt x="0" y="174371"/>
                  </a:lnTo>
                  <a:lnTo>
                    <a:pt x="0" y="0"/>
                  </a:lnTo>
                  <a:close/>
                </a:path>
              </a:pathLst>
            </a:custGeom>
            <a:blipFill>
              <a:blip r:embed="rId45"/>
              <a:stretch>
                <a:fillRect l="0" t="0" r="-21" b="-21"/>
              </a:stretch>
            </a:blipFill>
          </p:spPr>
        </p:sp>
      </p:grpSp>
      <p:grpSp>
        <p:nvGrpSpPr>
          <p:cNvPr name="Group 118" id="118"/>
          <p:cNvGrpSpPr/>
          <p:nvPr/>
        </p:nvGrpSpPr>
        <p:grpSpPr>
          <a:xfrm rot="0">
            <a:off x="9478004" y="9978300"/>
            <a:ext cx="261614" cy="261614"/>
            <a:chOff x="0" y="0"/>
            <a:chExt cx="174409" cy="174409"/>
          </a:xfrm>
        </p:grpSpPr>
        <p:sp>
          <p:nvSpPr>
            <p:cNvPr name="Freeform 119" id="119"/>
            <p:cNvSpPr/>
            <p:nvPr/>
          </p:nvSpPr>
          <p:spPr>
            <a:xfrm flipH="false" flipV="false" rot="0">
              <a:off x="0" y="0"/>
              <a:ext cx="174371" cy="174371"/>
            </a:xfrm>
            <a:custGeom>
              <a:avLst/>
              <a:gdLst/>
              <a:ahLst/>
              <a:cxnLst/>
              <a:rect r="r" b="b" t="t" l="l"/>
              <a:pathLst>
                <a:path h="174371" w="174371">
                  <a:moveTo>
                    <a:pt x="0" y="0"/>
                  </a:moveTo>
                  <a:lnTo>
                    <a:pt x="174371" y="0"/>
                  </a:lnTo>
                  <a:lnTo>
                    <a:pt x="174371" y="174371"/>
                  </a:lnTo>
                  <a:lnTo>
                    <a:pt x="0" y="174371"/>
                  </a:lnTo>
                  <a:lnTo>
                    <a:pt x="0" y="0"/>
                  </a:lnTo>
                  <a:close/>
                </a:path>
              </a:pathLst>
            </a:custGeom>
            <a:blipFill>
              <a:blip r:embed="rId46"/>
              <a:stretch>
                <a:fillRect l="0" t="0" r="-21" b="-21"/>
              </a:stretch>
            </a:blipFill>
          </p:spPr>
        </p:sp>
      </p:grpSp>
      <p:grpSp>
        <p:nvGrpSpPr>
          <p:cNvPr name="Group 120" id="120"/>
          <p:cNvGrpSpPr/>
          <p:nvPr/>
        </p:nvGrpSpPr>
        <p:grpSpPr>
          <a:xfrm rot="0">
            <a:off x="9347206" y="10239914"/>
            <a:ext cx="261614" cy="261614"/>
            <a:chOff x="0" y="0"/>
            <a:chExt cx="174409" cy="174409"/>
          </a:xfrm>
        </p:grpSpPr>
        <p:sp>
          <p:nvSpPr>
            <p:cNvPr name="Freeform 121" id="121"/>
            <p:cNvSpPr/>
            <p:nvPr/>
          </p:nvSpPr>
          <p:spPr>
            <a:xfrm flipH="false" flipV="false" rot="0">
              <a:off x="0" y="0"/>
              <a:ext cx="174371" cy="174371"/>
            </a:xfrm>
            <a:custGeom>
              <a:avLst/>
              <a:gdLst/>
              <a:ahLst/>
              <a:cxnLst/>
              <a:rect r="r" b="b" t="t" l="l"/>
              <a:pathLst>
                <a:path h="174371" w="174371">
                  <a:moveTo>
                    <a:pt x="0" y="0"/>
                  </a:moveTo>
                  <a:lnTo>
                    <a:pt x="174371" y="0"/>
                  </a:lnTo>
                  <a:lnTo>
                    <a:pt x="174371" y="174371"/>
                  </a:lnTo>
                  <a:lnTo>
                    <a:pt x="0" y="174371"/>
                  </a:lnTo>
                  <a:lnTo>
                    <a:pt x="0" y="0"/>
                  </a:lnTo>
                  <a:close/>
                </a:path>
              </a:pathLst>
            </a:custGeom>
            <a:blipFill>
              <a:blip r:embed="rId47"/>
              <a:stretch>
                <a:fillRect l="0" t="0" r="-21" b="-21"/>
              </a:stretch>
            </a:blipFill>
          </p:spPr>
        </p:sp>
      </p:grpSp>
      <p:grpSp>
        <p:nvGrpSpPr>
          <p:cNvPr name="Group 122" id="122"/>
          <p:cNvGrpSpPr/>
          <p:nvPr/>
        </p:nvGrpSpPr>
        <p:grpSpPr>
          <a:xfrm rot="0">
            <a:off x="9478004" y="10501546"/>
            <a:ext cx="261614" cy="261614"/>
            <a:chOff x="0" y="0"/>
            <a:chExt cx="174409" cy="174409"/>
          </a:xfrm>
        </p:grpSpPr>
        <p:sp>
          <p:nvSpPr>
            <p:cNvPr name="Freeform 123" id="123"/>
            <p:cNvSpPr/>
            <p:nvPr/>
          </p:nvSpPr>
          <p:spPr>
            <a:xfrm flipH="false" flipV="false" rot="0">
              <a:off x="0" y="0"/>
              <a:ext cx="174371" cy="174371"/>
            </a:xfrm>
            <a:custGeom>
              <a:avLst/>
              <a:gdLst/>
              <a:ahLst/>
              <a:cxnLst/>
              <a:rect r="r" b="b" t="t" l="l"/>
              <a:pathLst>
                <a:path h="174371" w="174371">
                  <a:moveTo>
                    <a:pt x="0" y="0"/>
                  </a:moveTo>
                  <a:lnTo>
                    <a:pt x="174371" y="0"/>
                  </a:lnTo>
                  <a:lnTo>
                    <a:pt x="174371" y="174371"/>
                  </a:lnTo>
                  <a:lnTo>
                    <a:pt x="0" y="174371"/>
                  </a:lnTo>
                  <a:lnTo>
                    <a:pt x="0" y="0"/>
                  </a:lnTo>
                  <a:close/>
                </a:path>
              </a:pathLst>
            </a:custGeom>
            <a:blipFill>
              <a:blip r:embed="rId48"/>
              <a:stretch>
                <a:fillRect l="0" t="0" r="-21" b="-21"/>
              </a:stretch>
            </a:blipFill>
          </p:spPr>
        </p:sp>
      </p:grpSp>
      <p:grpSp>
        <p:nvGrpSpPr>
          <p:cNvPr name="Group 124" id="124"/>
          <p:cNvGrpSpPr/>
          <p:nvPr/>
        </p:nvGrpSpPr>
        <p:grpSpPr>
          <a:xfrm rot="0">
            <a:off x="9478004" y="9717944"/>
            <a:ext cx="261614" cy="261614"/>
            <a:chOff x="0" y="0"/>
            <a:chExt cx="174409" cy="174409"/>
          </a:xfrm>
        </p:grpSpPr>
        <p:sp>
          <p:nvSpPr>
            <p:cNvPr name="Freeform 125" id="125"/>
            <p:cNvSpPr/>
            <p:nvPr/>
          </p:nvSpPr>
          <p:spPr>
            <a:xfrm flipH="false" flipV="false" rot="0">
              <a:off x="0" y="0"/>
              <a:ext cx="174371" cy="174371"/>
            </a:xfrm>
            <a:custGeom>
              <a:avLst/>
              <a:gdLst/>
              <a:ahLst/>
              <a:cxnLst/>
              <a:rect r="r" b="b" t="t" l="l"/>
              <a:pathLst>
                <a:path h="174371" w="174371">
                  <a:moveTo>
                    <a:pt x="0" y="0"/>
                  </a:moveTo>
                  <a:lnTo>
                    <a:pt x="174371" y="0"/>
                  </a:lnTo>
                  <a:lnTo>
                    <a:pt x="174371" y="174371"/>
                  </a:lnTo>
                  <a:lnTo>
                    <a:pt x="0" y="174371"/>
                  </a:lnTo>
                  <a:lnTo>
                    <a:pt x="0" y="0"/>
                  </a:lnTo>
                  <a:close/>
                </a:path>
              </a:pathLst>
            </a:custGeom>
            <a:blipFill>
              <a:blip r:embed="rId49"/>
              <a:stretch>
                <a:fillRect l="0" t="0" r="-21" b="-21"/>
              </a:stretch>
            </a:blipFill>
          </p:spPr>
        </p:sp>
      </p:grpSp>
      <p:grpSp>
        <p:nvGrpSpPr>
          <p:cNvPr name="Group 126" id="126"/>
          <p:cNvGrpSpPr/>
          <p:nvPr/>
        </p:nvGrpSpPr>
        <p:grpSpPr>
          <a:xfrm rot="0">
            <a:off x="8956034" y="10239914"/>
            <a:ext cx="261614" cy="261614"/>
            <a:chOff x="0" y="0"/>
            <a:chExt cx="174409" cy="174409"/>
          </a:xfrm>
        </p:grpSpPr>
        <p:sp>
          <p:nvSpPr>
            <p:cNvPr name="Freeform 127" id="127"/>
            <p:cNvSpPr/>
            <p:nvPr/>
          </p:nvSpPr>
          <p:spPr>
            <a:xfrm flipH="false" flipV="false" rot="0">
              <a:off x="0" y="0"/>
              <a:ext cx="174371" cy="174371"/>
            </a:xfrm>
            <a:custGeom>
              <a:avLst/>
              <a:gdLst/>
              <a:ahLst/>
              <a:cxnLst/>
              <a:rect r="r" b="b" t="t" l="l"/>
              <a:pathLst>
                <a:path h="174371" w="174371">
                  <a:moveTo>
                    <a:pt x="0" y="0"/>
                  </a:moveTo>
                  <a:lnTo>
                    <a:pt x="174371" y="0"/>
                  </a:lnTo>
                  <a:lnTo>
                    <a:pt x="174371" y="174371"/>
                  </a:lnTo>
                  <a:lnTo>
                    <a:pt x="0" y="174371"/>
                  </a:lnTo>
                  <a:lnTo>
                    <a:pt x="0" y="0"/>
                  </a:lnTo>
                  <a:close/>
                </a:path>
              </a:pathLst>
            </a:custGeom>
            <a:blipFill>
              <a:blip r:embed="rId50"/>
              <a:stretch>
                <a:fillRect l="0" t="0" r="-21" b="-21"/>
              </a:stretch>
            </a:blipFill>
          </p:spPr>
        </p:sp>
      </p:grpSp>
      <p:grpSp>
        <p:nvGrpSpPr>
          <p:cNvPr name="Group 128" id="128"/>
          <p:cNvGrpSpPr/>
          <p:nvPr/>
        </p:nvGrpSpPr>
        <p:grpSpPr>
          <a:xfrm rot="0">
            <a:off x="8956034" y="10500270"/>
            <a:ext cx="261614" cy="261614"/>
            <a:chOff x="0" y="0"/>
            <a:chExt cx="174409" cy="174409"/>
          </a:xfrm>
        </p:grpSpPr>
        <p:sp>
          <p:nvSpPr>
            <p:cNvPr name="Freeform 129" id="129"/>
            <p:cNvSpPr/>
            <p:nvPr/>
          </p:nvSpPr>
          <p:spPr>
            <a:xfrm flipH="false" flipV="false" rot="0">
              <a:off x="0" y="0"/>
              <a:ext cx="174371" cy="174371"/>
            </a:xfrm>
            <a:custGeom>
              <a:avLst/>
              <a:gdLst/>
              <a:ahLst/>
              <a:cxnLst/>
              <a:rect r="r" b="b" t="t" l="l"/>
              <a:pathLst>
                <a:path h="174371" w="174371">
                  <a:moveTo>
                    <a:pt x="0" y="0"/>
                  </a:moveTo>
                  <a:lnTo>
                    <a:pt x="174371" y="0"/>
                  </a:lnTo>
                  <a:lnTo>
                    <a:pt x="174371" y="174371"/>
                  </a:lnTo>
                  <a:lnTo>
                    <a:pt x="0" y="174371"/>
                  </a:lnTo>
                  <a:lnTo>
                    <a:pt x="0" y="0"/>
                  </a:lnTo>
                  <a:close/>
                </a:path>
              </a:pathLst>
            </a:custGeom>
            <a:blipFill>
              <a:blip r:embed="rId51"/>
              <a:stretch>
                <a:fillRect l="0" t="0" r="-21" b="-21"/>
              </a:stretch>
            </a:blipFill>
          </p:spPr>
        </p:sp>
      </p:grpSp>
      <p:grpSp>
        <p:nvGrpSpPr>
          <p:cNvPr name="Group 130" id="130"/>
          <p:cNvGrpSpPr/>
          <p:nvPr/>
        </p:nvGrpSpPr>
        <p:grpSpPr>
          <a:xfrm rot="0">
            <a:off x="9217666" y="9456330"/>
            <a:ext cx="261614" cy="261614"/>
            <a:chOff x="0" y="0"/>
            <a:chExt cx="174409" cy="174409"/>
          </a:xfrm>
        </p:grpSpPr>
        <p:sp>
          <p:nvSpPr>
            <p:cNvPr name="Freeform 131" id="131"/>
            <p:cNvSpPr/>
            <p:nvPr/>
          </p:nvSpPr>
          <p:spPr>
            <a:xfrm flipH="false" flipV="false" rot="0">
              <a:off x="0" y="0"/>
              <a:ext cx="174371" cy="174371"/>
            </a:xfrm>
            <a:custGeom>
              <a:avLst/>
              <a:gdLst/>
              <a:ahLst/>
              <a:cxnLst/>
              <a:rect r="r" b="b" t="t" l="l"/>
              <a:pathLst>
                <a:path h="174371" w="174371">
                  <a:moveTo>
                    <a:pt x="0" y="0"/>
                  </a:moveTo>
                  <a:lnTo>
                    <a:pt x="174371" y="0"/>
                  </a:lnTo>
                  <a:lnTo>
                    <a:pt x="174371" y="174371"/>
                  </a:lnTo>
                  <a:lnTo>
                    <a:pt x="0" y="174371"/>
                  </a:lnTo>
                  <a:lnTo>
                    <a:pt x="0" y="0"/>
                  </a:lnTo>
                  <a:close/>
                </a:path>
              </a:pathLst>
            </a:custGeom>
            <a:blipFill>
              <a:blip r:embed="rId52"/>
              <a:stretch>
                <a:fillRect l="0" t="0" r="-21" b="-21"/>
              </a:stretch>
            </a:blipFill>
          </p:spPr>
        </p:sp>
      </p:grpSp>
      <p:grpSp>
        <p:nvGrpSpPr>
          <p:cNvPr name="Group 132" id="132"/>
          <p:cNvGrpSpPr/>
          <p:nvPr/>
        </p:nvGrpSpPr>
        <p:grpSpPr>
          <a:xfrm rot="0">
            <a:off x="9478004" y="9456330"/>
            <a:ext cx="261614" cy="261614"/>
            <a:chOff x="0" y="0"/>
            <a:chExt cx="174409" cy="174409"/>
          </a:xfrm>
        </p:grpSpPr>
        <p:sp>
          <p:nvSpPr>
            <p:cNvPr name="Freeform 133" id="133"/>
            <p:cNvSpPr/>
            <p:nvPr/>
          </p:nvSpPr>
          <p:spPr>
            <a:xfrm flipH="false" flipV="false" rot="0">
              <a:off x="0" y="0"/>
              <a:ext cx="174371" cy="174371"/>
            </a:xfrm>
            <a:custGeom>
              <a:avLst/>
              <a:gdLst/>
              <a:ahLst/>
              <a:cxnLst/>
              <a:rect r="r" b="b" t="t" l="l"/>
              <a:pathLst>
                <a:path h="174371" w="174371">
                  <a:moveTo>
                    <a:pt x="0" y="0"/>
                  </a:moveTo>
                  <a:lnTo>
                    <a:pt x="174371" y="0"/>
                  </a:lnTo>
                  <a:lnTo>
                    <a:pt x="174371" y="174371"/>
                  </a:lnTo>
                  <a:lnTo>
                    <a:pt x="0" y="174371"/>
                  </a:lnTo>
                  <a:lnTo>
                    <a:pt x="0" y="0"/>
                  </a:lnTo>
                  <a:close/>
                </a:path>
              </a:pathLst>
            </a:custGeom>
            <a:blipFill>
              <a:blip r:embed="rId53"/>
              <a:stretch>
                <a:fillRect l="0" t="0" r="-21" b="-21"/>
              </a:stretch>
            </a:blipFill>
          </p:spPr>
        </p:sp>
      </p:grpSp>
      <p:sp>
        <p:nvSpPr>
          <p:cNvPr name="Freeform 134" id="134"/>
          <p:cNvSpPr/>
          <p:nvPr/>
        </p:nvSpPr>
        <p:spPr>
          <a:xfrm flipH="false" flipV="false" rot="0">
            <a:off x="11532870" y="9343306"/>
            <a:ext cx="1017270" cy="1527810"/>
          </a:xfrm>
          <a:custGeom>
            <a:avLst/>
            <a:gdLst/>
            <a:ahLst/>
            <a:cxnLst/>
            <a:rect r="r" b="b" t="t" l="l"/>
            <a:pathLst>
              <a:path h="1527810" w="1017270">
                <a:moveTo>
                  <a:pt x="0" y="0"/>
                </a:moveTo>
                <a:lnTo>
                  <a:pt x="1017270" y="0"/>
                </a:lnTo>
                <a:lnTo>
                  <a:pt x="1017270" y="1527810"/>
                </a:lnTo>
                <a:lnTo>
                  <a:pt x="0" y="1527810"/>
                </a:lnTo>
                <a:lnTo>
                  <a:pt x="0" y="0"/>
                </a:lnTo>
                <a:close/>
              </a:path>
            </a:pathLst>
          </a:custGeom>
          <a:blipFill>
            <a:blip r:embed="rId54">
              <a:extLst>
                <a:ext uri="{96DAC541-7B7A-43D3-8B79-37D633B846F1}">
                  <asvg:svgBlip xmlns:asvg="http://schemas.microsoft.com/office/drawing/2016/SVG/main" r:embed="rId55"/>
                </a:ext>
              </a:extLst>
            </a:blip>
            <a:stretch>
              <a:fillRect l="0" t="0" r="0" b="0"/>
            </a:stretch>
          </a:blipFill>
        </p:spPr>
      </p:sp>
      <p:sp>
        <p:nvSpPr>
          <p:cNvPr name="TextBox 135" id="135"/>
          <p:cNvSpPr txBox="true"/>
          <p:nvPr/>
        </p:nvSpPr>
        <p:spPr>
          <a:xfrm rot="0">
            <a:off x="3850138" y="9445967"/>
            <a:ext cx="4154291" cy="1080649"/>
          </a:xfrm>
          <a:prstGeom prst="rect">
            <a:avLst/>
          </a:prstGeom>
        </p:spPr>
        <p:txBody>
          <a:bodyPr anchor="t" rtlCol="false" tIns="0" lIns="0" bIns="0" rIns="0">
            <a:spAutoFit/>
          </a:bodyPr>
          <a:lstStyle/>
          <a:p>
            <a:pPr algn="l">
              <a:lnSpc>
                <a:spcPts val="2848"/>
              </a:lnSpc>
            </a:pPr>
            <a:r>
              <a:rPr lang="en-US" b="true" sz="1992" spc="27">
                <a:solidFill>
                  <a:srgbClr val="000000"/>
                </a:solidFill>
                <a:latin typeface="Trebuchet MS Bold"/>
                <a:ea typeface="Trebuchet MS Bold"/>
                <a:cs typeface="Trebuchet MS Bold"/>
                <a:sym typeface="Trebuchet MS Bold"/>
              </a:rPr>
              <a:t>ROMÂNIA ÎNVĂȚĂMÂNT PREUNIVERSITAR/UNIVERSITAR </a:t>
            </a:r>
          </a:p>
        </p:txBody>
      </p:sp>
      <p:sp>
        <p:nvSpPr>
          <p:cNvPr name="TextBox 136" id="136"/>
          <p:cNvSpPr txBox="true"/>
          <p:nvPr/>
        </p:nvSpPr>
        <p:spPr>
          <a:xfrm rot="0">
            <a:off x="13498316" y="9452501"/>
            <a:ext cx="4232072" cy="1440980"/>
          </a:xfrm>
          <a:prstGeom prst="rect">
            <a:avLst/>
          </a:prstGeom>
        </p:spPr>
        <p:txBody>
          <a:bodyPr anchor="t" rtlCol="false" tIns="0" lIns="0" bIns="0" rIns="0">
            <a:spAutoFit/>
          </a:bodyPr>
          <a:lstStyle/>
          <a:p>
            <a:pPr algn="r">
              <a:lnSpc>
                <a:spcPts val="2867"/>
              </a:lnSpc>
            </a:pPr>
            <a:r>
              <a:rPr lang="en-US" b="true" sz="1704" spc="17">
                <a:solidFill>
                  <a:srgbClr val="000000"/>
                </a:solidFill>
                <a:latin typeface="Trebuchet MS Bold"/>
                <a:ea typeface="Trebuchet MS Bold"/>
                <a:cs typeface="Trebuchet MS Bold"/>
                <a:sym typeface="Trebuchet MS Bold"/>
              </a:rPr>
              <a:t>Ordin M.Ed.C. Nr. 5109/25.08.2008 ROCT - Centrala Rețelei Firmelor de Exercițiu/Întreprinderilor Simulate din România </a:t>
            </a:r>
          </a:p>
        </p:txBody>
      </p:sp>
      <p:sp>
        <p:nvSpPr>
          <p:cNvPr name="TextBox 137" id="137"/>
          <p:cNvSpPr txBox="true"/>
          <p:nvPr/>
        </p:nvSpPr>
        <p:spPr>
          <a:xfrm rot="0">
            <a:off x="4828546" y="11686647"/>
            <a:ext cx="12178322" cy="1041502"/>
          </a:xfrm>
          <a:prstGeom prst="rect">
            <a:avLst/>
          </a:prstGeom>
        </p:spPr>
        <p:txBody>
          <a:bodyPr anchor="t" rtlCol="false" tIns="0" lIns="0" bIns="0" rIns="0">
            <a:spAutoFit/>
          </a:bodyPr>
          <a:lstStyle/>
          <a:p>
            <a:pPr algn="l">
              <a:lnSpc>
                <a:spcPts val="8400"/>
              </a:lnSpc>
            </a:pPr>
            <a:r>
              <a:rPr lang="en-US" b="true" sz="6000">
                <a:solidFill>
                  <a:srgbClr val="231F20"/>
                </a:solidFill>
                <a:latin typeface="Arial Bold"/>
                <a:ea typeface="Arial Bold"/>
                <a:cs typeface="Arial Bold"/>
                <a:sym typeface="Arial Bold"/>
              </a:rPr>
              <a:t>CERTIFICAT DE ÎNREGISTRARE</a:t>
            </a:r>
            <a:r>
              <a:rPr lang="en-US" b="true" sz="6000">
                <a:solidFill>
                  <a:srgbClr val="000000"/>
                </a:solidFill>
                <a:latin typeface="Arial Bold"/>
                <a:ea typeface="Arial Bold"/>
                <a:cs typeface="Arial Bold"/>
                <a:sym typeface="Arial Bold"/>
              </a:rPr>
              <a:t> </a:t>
            </a:r>
          </a:p>
        </p:txBody>
      </p:sp>
      <p:sp>
        <p:nvSpPr>
          <p:cNvPr name="TextBox 138" id="138"/>
          <p:cNvSpPr txBox="true"/>
          <p:nvPr/>
        </p:nvSpPr>
        <p:spPr>
          <a:xfrm rot="0">
            <a:off x="3987298" y="20402231"/>
            <a:ext cx="944499" cy="416604"/>
          </a:xfrm>
          <a:prstGeom prst="rect">
            <a:avLst/>
          </a:prstGeom>
        </p:spPr>
        <p:txBody>
          <a:bodyPr anchor="t" rtlCol="false" tIns="0" lIns="0" bIns="0" rIns="0">
            <a:spAutoFit/>
          </a:bodyPr>
          <a:lstStyle/>
          <a:p>
            <a:pPr algn="l">
              <a:lnSpc>
                <a:spcPts val="3360"/>
              </a:lnSpc>
            </a:pPr>
            <a:r>
              <a:rPr lang="en-US" b="true" sz="2400">
                <a:solidFill>
                  <a:srgbClr val="231F20"/>
                </a:solidFill>
                <a:latin typeface="Arial Bold"/>
                <a:ea typeface="Arial Bold"/>
                <a:cs typeface="Arial Bold"/>
                <a:sym typeface="Arial Bold"/>
              </a:rPr>
              <a:t>Seria:</a:t>
            </a:r>
            <a:r>
              <a:rPr lang="en-US" b="true" sz="2400">
                <a:solidFill>
                  <a:srgbClr val="000000"/>
                </a:solidFill>
                <a:latin typeface="Arial Bold"/>
                <a:ea typeface="Arial Bold"/>
                <a:cs typeface="Arial Bold"/>
                <a:sym typeface="Arial Bold"/>
              </a:rPr>
              <a:t> </a:t>
            </a:r>
          </a:p>
        </p:txBody>
      </p:sp>
      <p:sp>
        <p:nvSpPr>
          <p:cNvPr name="TextBox 139" id="139"/>
          <p:cNvSpPr txBox="true"/>
          <p:nvPr/>
        </p:nvSpPr>
        <p:spPr>
          <a:xfrm rot="0">
            <a:off x="4142746" y="13356532"/>
            <a:ext cx="2743810" cy="416604"/>
          </a:xfrm>
          <a:prstGeom prst="rect">
            <a:avLst/>
          </a:prstGeom>
        </p:spPr>
        <p:txBody>
          <a:bodyPr anchor="t" rtlCol="false" tIns="0" lIns="0" bIns="0" rIns="0">
            <a:spAutoFit/>
          </a:bodyPr>
          <a:lstStyle/>
          <a:p>
            <a:pPr algn="l">
              <a:lnSpc>
                <a:spcPts val="3360"/>
              </a:lnSpc>
            </a:pPr>
            <a:r>
              <a:rPr lang="en-US" b="true" sz="2400">
                <a:solidFill>
                  <a:srgbClr val="231F20"/>
                </a:solidFill>
                <a:latin typeface="Arial Bold"/>
                <a:ea typeface="Arial Bold"/>
                <a:cs typeface="Arial Bold"/>
                <a:sym typeface="Arial Bold"/>
              </a:rPr>
              <a:t>Firma</a:t>
            </a:r>
            <a:r>
              <a:rPr lang="en-US" b="true" sz="2400">
                <a:solidFill>
                  <a:srgbClr val="000000"/>
                </a:solidFill>
                <a:latin typeface="Arial Bold"/>
                <a:ea typeface="Arial Bold"/>
                <a:cs typeface="Arial Bold"/>
                <a:sym typeface="Arial Bold"/>
              </a:rPr>
              <a:t> </a:t>
            </a:r>
            <a:r>
              <a:rPr lang="en-US" b="true" sz="2400">
                <a:solidFill>
                  <a:srgbClr val="231F20"/>
                </a:solidFill>
                <a:latin typeface="Arial Bold"/>
                <a:ea typeface="Arial Bold"/>
                <a:cs typeface="Arial Bold"/>
                <a:sym typeface="Arial Bold"/>
              </a:rPr>
              <a:t>de</a:t>
            </a:r>
            <a:r>
              <a:rPr lang="en-US" b="true" sz="2400">
                <a:solidFill>
                  <a:srgbClr val="000000"/>
                </a:solidFill>
                <a:latin typeface="Arial Bold"/>
                <a:ea typeface="Arial Bold"/>
                <a:cs typeface="Arial Bold"/>
                <a:sym typeface="Arial Bold"/>
              </a:rPr>
              <a:t> </a:t>
            </a:r>
            <a:r>
              <a:rPr lang="en-US" b="true" sz="2400">
                <a:solidFill>
                  <a:srgbClr val="231F20"/>
                </a:solidFill>
                <a:latin typeface="Arial Bold"/>
                <a:ea typeface="Arial Bold"/>
                <a:cs typeface="Arial Bold"/>
                <a:sym typeface="Arial Bold"/>
              </a:rPr>
              <a:t>exercițiu:</a:t>
            </a:r>
          </a:p>
        </p:txBody>
      </p:sp>
      <p:sp>
        <p:nvSpPr>
          <p:cNvPr name="TextBox 140" id="140"/>
          <p:cNvSpPr txBox="true"/>
          <p:nvPr/>
        </p:nvSpPr>
        <p:spPr>
          <a:xfrm rot="0">
            <a:off x="6548380" y="20402231"/>
            <a:ext cx="534124" cy="416604"/>
          </a:xfrm>
          <a:prstGeom prst="rect">
            <a:avLst/>
          </a:prstGeom>
        </p:spPr>
        <p:txBody>
          <a:bodyPr anchor="t" rtlCol="false" tIns="0" lIns="0" bIns="0" rIns="0">
            <a:spAutoFit/>
          </a:bodyPr>
          <a:lstStyle/>
          <a:p>
            <a:pPr algn="l">
              <a:lnSpc>
                <a:spcPts val="3360"/>
              </a:lnSpc>
            </a:pPr>
            <a:r>
              <a:rPr lang="en-US" b="true" sz="2400">
                <a:solidFill>
                  <a:srgbClr val="231F20"/>
                </a:solidFill>
                <a:latin typeface="Arial Bold"/>
                <a:ea typeface="Arial Bold"/>
                <a:cs typeface="Arial Bold"/>
                <a:sym typeface="Arial Bold"/>
              </a:rPr>
              <a:t>Nr:</a:t>
            </a:r>
            <a:r>
              <a:rPr lang="en-US" b="true" sz="2400">
                <a:solidFill>
                  <a:srgbClr val="000000"/>
                </a:solidFill>
                <a:latin typeface="Arial Bold"/>
                <a:ea typeface="Arial Bold"/>
                <a:cs typeface="Arial Bold"/>
                <a:sym typeface="Arial Bold"/>
              </a:rPr>
              <a:t> </a:t>
            </a:r>
          </a:p>
        </p:txBody>
      </p:sp>
      <p:sp>
        <p:nvSpPr>
          <p:cNvPr name="TextBox 141" id="141"/>
          <p:cNvSpPr txBox="true"/>
          <p:nvPr/>
        </p:nvSpPr>
        <p:spPr>
          <a:xfrm rot="0">
            <a:off x="4142746" y="14243614"/>
            <a:ext cx="2073840" cy="654729"/>
          </a:xfrm>
          <a:prstGeom prst="rect">
            <a:avLst/>
          </a:prstGeom>
        </p:spPr>
        <p:txBody>
          <a:bodyPr anchor="t" rtlCol="false" tIns="0" lIns="0" bIns="0" rIns="0">
            <a:spAutoFit/>
          </a:bodyPr>
          <a:lstStyle/>
          <a:p>
            <a:pPr algn="l">
              <a:lnSpc>
                <a:spcPts val="5808"/>
              </a:lnSpc>
            </a:pPr>
            <a:r>
              <a:rPr lang="en-US" b="true" sz="2400">
                <a:solidFill>
                  <a:srgbClr val="231F20"/>
                </a:solidFill>
                <a:latin typeface="Arial Bold"/>
                <a:ea typeface="Arial Bold"/>
                <a:cs typeface="Arial Bold"/>
                <a:sym typeface="Arial Bold"/>
              </a:rPr>
              <a:t>Sediul social:</a:t>
            </a:r>
            <a:r>
              <a:rPr lang="en-US" b="true" sz="2400">
                <a:solidFill>
                  <a:srgbClr val="000000"/>
                </a:solidFill>
                <a:latin typeface="Arial Bold"/>
                <a:ea typeface="Arial Bold"/>
                <a:cs typeface="Arial Bold"/>
                <a:sym typeface="Arial Bold"/>
              </a:rPr>
              <a:t> </a:t>
            </a:r>
          </a:p>
        </p:txBody>
      </p:sp>
      <p:sp>
        <p:nvSpPr>
          <p:cNvPr name="TextBox 142" id="142"/>
          <p:cNvSpPr txBox="true"/>
          <p:nvPr/>
        </p:nvSpPr>
        <p:spPr>
          <a:xfrm rot="0">
            <a:off x="4142746" y="14981230"/>
            <a:ext cx="3295650" cy="654729"/>
          </a:xfrm>
          <a:prstGeom prst="rect">
            <a:avLst/>
          </a:prstGeom>
        </p:spPr>
        <p:txBody>
          <a:bodyPr anchor="t" rtlCol="false" tIns="0" lIns="0" bIns="0" rIns="0">
            <a:spAutoFit/>
          </a:bodyPr>
          <a:lstStyle/>
          <a:p>
            <a:pPr algn="l">
              <a:lnSpc>
                <a:spcPts val="5808"/>
              </a:lnSpc>
            </a:pPr>
            <a:r>
              <a:rPr lang="en-US" b="true" sz="2400">
                <a:solidFill>
                  <a:srgbClr val="231F20"/>
                </a:solidFill>
                <a:latin typeface="Arial Bold"/>
                <a:ea typeface="Arial Bold"/>
                <a:cs typeface="Arial Bold"/>
                <a:sym typeface="Arial Bold"/>
              </a:rPr>
              <a:t>Activitatea principală:</a:t>
            </a:r>
            <a:r>
              <a:rPr lang="en-US" b="true" sz="2400">
                <a:solidFill>
                  <a:srgbClr val="000000"/>
                </a:solidFill>
                <a:latin typeface="Arial Bold"/>
                <a:ea typeface="Arial Bold"/>
                <a:cs typeface="Arial Bold"/>
                <a:sym typeface="Arial Bold"/>
              </a:rPr>
              <a:t> </a:t>
            </a:r>
          </a:p>
        </p:txBody>
      </p:sp>
      <p:sp>
        <p:nvSpPr>
          <p:cNvPr name="TextBox 143" id="143"/>
          <p:cNvSpPr txBox="true"/>
          <p:nvPr/>
        </p:nvSpPr>
        <p:spPr>
          <a:xfrm rot="0">
            <a:off x="4971802" y="18679978"/>
            <a:ext cx="86430" cy="559479"/>
          </a:xfrm>
          <a:prstGeom prst="rect">
            <a:avLst/>
          </a:prstGeom>
        </p:spPr>
        <p:txBody>
          <a:bodyPr anchor="t" rtlCol="false" tIns="0" lIns="0" bIns="0" rIns="0">
            <a:spAutoFit/>
          </a:bodyPr>
          <a:lstStyle/>
          <a:p>
            <a:pPr algn="l">
              <a:lnSpc>
                <a:spcPts val="4848"/>
              </a:lnSpc>
            </a:pPr>
            <a:r>
              <a:rPr lang="en-US" sz="2400" spc="2">
                <a:solidFill>
                  <a:srgbClr val="231F20"/>
                </a:solidFill>
                <a:latin typeface="Arial"/>
                <a:ea typeface="Arial"/>
                <a:cs typeface="Arial"/>
                <a:sym typeface="Arial"/>
              </a:rPr>
              <a:t> </a:t>
            </a:r>
          </a:p>
        </p:txBody>
      </p:sp>
      <p:sp>
        <p:nvSpPr>
          <p:cNvPr name="TextBox 144" id="144"/>
          <p:cNvSpPr txBox="true"/>
          <p:nvPr/>
        </p:nvSpPr>
        <p:spPr>
          <a:xfrm rot="0">
            <a:off x="6057652" y="18679978"/>
            <a:ext cx="2163223" cy="559479"/>
          </a:xfrm>
          <a:prstGeom prst="rect">
            <a:avLst/>
          </a:prstGeom>
        </p:spPr>
        <p:txBody>
          <a:bodyPr anchor="t" rtlCol="false" tIns="0" lIns="0" bIns="0" rIns="0">
            <a:spAutoFit/>
          </a:bodyPr>
          <a:lstStyle/>
          <a:p>
            <a:pPr algn="l">
              <a:lnSpc>
                <a:spcPts val="4848"/>
              </a:lnSpc>
            </a:pPr>
            <a:r>
              <a:rPr lang="en-US" b="true" sz="2400" spc="2">
                <a:solidFill>
                  <a:srgbClr val="231F20"/>
                </a:solidFill>
                <a:latin typeface="Arial Bold"/>
                <a:ea typeface="Arial Bold"/>
                <a:cs typeface="Arial Bold"/>
                <a:sym typeface="Arial Bold"/>
              </a:rPr>
              <a:t>J09/6019/2025</a:t>
            </a:r>
            <a:r>
              <a:rPr lang="en-US" sz="2400" spc="2">
                <a:solidFill>
                  <a:srgbClr val="231F20"/>
                </a:solidFill>
                <a:latin typeface="Arial"/>
                <a:ea typeface="Arial"/>
                <a:cs typeface="Arial"/>
                <a:sym typeface="Arial"/>
              </a:rPr>
              <a:t> </a:t>
            </a:r>
          </a:p>
        </p:txBody>
      </p:sp>
      <p:sp>
        <p:nvSpPr>
          <p:cNvPr name="TextBox 145" id="145"/>
          <p:cNvSpPr txBox="true"/>
          <p:nvPr/>
        </p:nvSpPr>
        <p:spPr>
          <a:xfrm rot="0">
            <a:off x="4953514" y="19295674"/>
            <a:ext cx="4548569" cy="559479"/>
          </a:xfrm>
          <a:prstGeom prst="rect">
            <a:avLst/>
          </a:prstGeom>
        </p:spPr>
        <p:txBody>
          <a:bodyPr anchor="t" rtlCol="false" tIns="0" lIns="0" bIns="0" rIns="0">
            <a:spAutoFit/>
          </a:bodyPr>
          <a:lstStyle/>
          <a:p>
            <a:pPr algn="l">
              <a:lnSpc>
                <a:spcPts val="4848"/>
              </a:lnSpc>
            </a:pPr>
            <a:r>
              <a:rPr lang="en-US" b="true" sz="2400">
                <a:solidFill>
                  <a:srgbClr val="231F20"/>
                </a:solidFill>
                <a:latin typeface="Arial Bold"/>
                <a:ea typeface="Arial Bold"/>
                <a:cs typeface="Arial Bold"/>
                <a:sym typeface="Arial Bold"/>
              </a:rPr>
              <a:t>RO25ROCT8325181955200001</a:t>
            </a:r>
            <a:r>
              <a:rPr lang="en-US" sz="2400">
                <a:solidFill>
                  <a:srgbClr val="000000"/>
                </a:solidFill>
                <a:latin typeface="Arial"/>
                <a:ea typeface="Arial"/>
                <a:cs typeface="Arial"/>
                <a:sym typeface="Arial"/>
              </a:rPr>
              <a:t> </a:t>
            </a:r>
          </a:p>
        </p:txBody>
      </p:sp>
      <p:sp>
        <p:nvSpPr>
          <p:cNvPr name="TextBox 146" id="146"/>
          <p:cNvSpPr txBox="true"/>
          <p:nvPr/>
        </p:nvSpPr>
        <p:spPr>
          <a:xfrm rot="0">
            <a:off x="4142746" y="15968020"/>
            <a:ext cx="10469328" cy="673779"/>
          </a:xfrm>
          <a:prstGeom prst="rect">
            <a:avLst/>
          </a:prstGeom>
        </p:spPr>
        <p:txBody>
          <a:bodyPr anchor="t" rtlCol="false" tIns="0" lIns="0" bIns="0" rIns="0">
            <a:spAutoFit/>
          </a:bodyPr>
          <a:lstStyle/>
          <a:p>
            <a:pPr algn="l">
              <a:lnSpc>
                <a:spcPts val="6000"/>
              </a:lnSpc>
            </a:pPr>
            <a:r>
              <a:rPr lang="en-US" b="true" sz="2400">
                <a:solidFill>
                  <a:srgbClr val="000000"/>
                </a:solidFill>
                <a:latin typeface="Arial Bold"/>
                <a:ea typeface="Arial Bold"/>
                <a:cs typeface="Arial Bold"/>
                <a:sym typeface="Arial Bold"/>
              </a:rPr>
              <a:t>Profesor(i) coordonator(i): LILOF ANCA VIOLETA, CHIRU ARGENTINA </a:t>
            </a:r>
          </a:p>
        </p:txBody>
      </p:sp>
      <p:sp>
        <p:nvSpPr>
          <p:cNvPr name="TextBox 147" id="147"/>
          <p:cNvSpPr txBox="true"/>
          <p:nvPr/>
        </p:nvSpPr>
        <p:spPr>
          <a:xfrm rot="0">
            <a:off x="4142746" y="16839748"/>
            <a:ext cx="3789978" cy="673779"/>
          </a:xfrm>
          <a:prstGeom prst="rect">
            <a:avLst/>
          </a:prstGeom>
        </p:spPr>
        <p:txBody>
          <a:bodyPr anchor="t" rtlCol="false" tIns="0" lIns="0" bIns="0" rIns="0">
            <a:spAutoFit/>
          </a:bodyPr>
          <a:lstStyle/>
          <a:p>
            <a:pPr algn="l">
              <a:lnSpc>
                <a:spcPts val="6000"/>
              </a:lnSpc>
            </a:pPr>
            <a:r>
              <a:rPr lang="en-US" b="true" sz="2400">
                <a:solidFill>
                  <a:srgbClr val="231F20"/>
                </a:solidFill>
                <a:latin typeface="Arial Bold"/>
                <a:ea typeface="Arial Bold"/>
                <a:cs typeface="Arial Bold"/>
                <a:sym typeface="Arial Bold"/>
              </a:rPr>
              <a:t>Cod Unic de Înregistrare:</a:t>
            </a:r>
            <a:r>
              <a:rPr lang="en-US" b="true" sz="2400">
                <a:solidFill>
                  <a:srgbClr val="000000"/>
                </a:solidFill>
                <a:latin typeface="Arial Bold"/>
                <a:ea typeface="Arial Bold"/>
                <a:cs typeface="Arial Bold"/>
                <a:sym typeface="Arial Bold"/>
              </a:rPr>
              <a:t> </a:t>
            </a:r>
          </a:p>
        </p:txBody>
      </p:sp>
      <p:sp>
        <p:nvSpPr>
          <p:cNvPr name="TextBox 148" id="148"/>
          <p:cNvSpPr txBox="true"/>
          <p:nvPr/>
        </p:nvSpPr>
        <p:spPr>
          <a:xfrm rot="0">
            <a:off x="8136388" y="16820717"/>
            <a:ext cx="1694688" cy="677132"/>
          </a:xfrm>
          <a:prstGeom prst="rect">
            <a:avLst/>
          </a:prstGeom>
        </p:spPr>
        <p:txBody>
          <a:bodyPr anchor="t" rtlCol="false" tIns="0" lIns="0" bIns="0" rIns="0">
            <a:spAutoFit/>
          </a:bodyPr>
          <a:lstStyle/>
          <a:p>
            <a:pPr algn="l">
              <a:lnSpc>
                <a:spcPts val="6000"/>
              </a:lnSpc>
            </a:pPr>
            <a:r>
              <a:rPr lang="en-US" b="true" sz="2400">
                <a:solidFill>
                  <a:srgbClr val="000000"/>
                </a:solidFill>
                <a:latin typeface="Trebuchet MS Bold"/>
                <a:ea typeface="Trebuchet MS Bold"/>
                <a:cs typeface="Trebuchet MS Bold"/>
                <a:sym typeface="Trebuchet MS Bold"/>
              </a:rPr>
              <a:t>83251819 </a:t>
            </a:r>
          </a:p>
        </p:txBody>
      </p:sp>
      <p:sp>
        <p:nvSpPr>
          <p:cNvPr name="TextBox 149" id="149"/>
          <p:cNvSpPr txBox="true"/>
          <p:nvPr/>
        </p:nvSpPr>
        <p:spPr>
          <a:xfrm rot="0">
            <a:off x="7273804" y="13353084"/>
            <a:ext cx="2936748" cy="434454"/>
          </a:xfrm>
          <a:prstGeom prst="rect">
            <a:avLst/>
          </a:prstGeom>
        </p:spPr>
        <p:txBody>
          <a:bodyPr anchor="t" rtlCol="false" tIns="0" lIns="0" bIns="0" rIns="0">
            <a:spAutoFit/>
          </a:bodyPr>
          <a:lstStyle/>
          <a:p>
            <a:pPr algn="l">
              <a:lnSpc>
                <a:spcPts val="3494"/>
              </a:lnSpc>
            </a:pPr>
            <a:r>
              <a:rPr lang="en-US" b="true" sz="2495" spc="9">
                <a:solidFill>
                  <a:srgbClr val="000000"/>
                </a:solidFill>
                <a:latin typeface="Trebuchet MS Bold"/>
                <a:ea typeface="Trebuchet MS Bold"/>
                <a:cs typeface="Trebuchet MS Bold"/>
                <a:sym typeface="Trebuchet MS Bold"/>
              </a:rPr>
              <a:t>Casa</a:t>
            </a:r>
            <a:r>
              <a:rPr lang="en-US" b="true" sz="2495" spc="9">
                <a:solidFill>
                  <a:srgbClr val="000000"/>
                </a:solidFill>
                <a:latin typeface="Trebuchet MS Bold"/>
                <a:ea typeface="Trebuchet MS Bold"/>
                <a:cs typeface="Trebuchet MS Bold"/>
                <a:sym typeface="Trebuchet MS Bold"/>
              </a:rPr>
              <a:t> </a:t>
            </a:r>
            <a:r>
              <a:rPr lang="en-US" b="true" sz="2495" spc="9">
                <a:solidFill>
                  <a:srgbClr val="000000"/>
                </a:solidFill>
                <a:latin typeface="Trebuchet MS Bold"/>
                <a:ea typeface="Trebuchet MS Bold"/>
                <a:cs typeface="Trebuchet MS Bold"/>
                <a:sym typeface="Trebuchet MS Bold"/>
              </a:rPr>
              <a:t>cu</a:t>
            </a:r>
            <a:r>
              <a:rPr lang="en-US" b="true" sz="2495" spc="9">
                <a:solidFill>
                  <a:srgbClr val="000000"/>
                </a:solidFill>
                <a:latin typeface="Trebuchet MS Bold"/>
                <a:ea typeface="Trebuchet MS Bold"/>
                <a:cs typeface="Trebuchet MS Bold"/>
                <a:sym typeface="Trebuchet MS Bold"/>
              </a:rPr>
              <a:t> </a:t>
            </a:r>
            <a:r>
              <a:rPr lang="en-US" b="true" sz="2495" spc="9">
                <a:solidFill>
                  <a:srgbClr val="000000"/>
                </a:solidFill>
                <a:latin typeface="Trebuchet MS Bold"/>
                <a:ea typeface="Trebuchet MS Bold"/>
                <a:cs typeface="Trebuchet MS Bold"/>
                <a:sym typeface="Trebuchet MS Bold"/>
              </a:rPr>
              <a:t>Prispă</a:t>
            </a:r>
            <a:r>
              <a:rPr lang="en-US" b="true" sz="2495" spc="9">
                <a:solidFill>
                  <a:srgbClr val="000000"/>
                </a:solidFill>
                <a:latin typeface="Trebuchet MS Bold"/>
                <a:ea typeface="Trebuchet MS Bold"/>
                <a:cs typeface="Trebuchet MS Bold"/>
                <a:sym typeface="Trebuchet MS Bold"/>
              </a:rPr>
              <a:t> </a:t>
            </a:r>
            <a:r>
              <a:rPr lang="en-US" b="true" sz="2495" spc="9">
                <a:solidFill>
                  <a:srgbClr val="000000"/>
                </a:solidFill>
                <a:latin typeface="Trebuchet MS Bold"/>
                <a:ea typeface="Trebuchet MS Bold"/>
                <a:cs typeface="Trebuchet MS Bold"/>
                <a:sym typeface="Trebuchet MS Bold"/>
              </a:rPr>
              <a:t>SRL</a:t>
            </a:r>
          </a:p>
        </p:txBody>
      </p:sp>
      <p:sp>
        <p:nvSpPr>
          <p:cNvPr name="TextBox 150" id="150"/>
          <p:cNvSpPr txBox="true"/>
          <p:nvPr/>
        </p:nvSpPr>
        <p:spPr>
          <a:xfrm rot="0">
            <a:off x="5401570" y="20401488"/>
            <a:ext cx="722376" cy="419957"/>
          </a:xfrm>
          <a:prstGeom prst="rect">
            <a:avLst/>
          </a:prstGeom>
        </p:spPr>
        <p:txBody>
          <a:bodyPr anchor="t" rtlCol="false" tIns="0" lIns="0" bIns="0" rIns="0">
            <a:spAutoFit/>
          </a:bodyPr>
          <a:lstStyle/>
          <a:p>
            <a:pPr algn="l">
              <a:lnSpc>
                <a:spcPts val="3360"/>
              </a:lnSpc>
            </a:pPr>
            <a:r>
              <a:rPr lang="en-US" sz="2400" spc="2">
                <a:solidFill>
                  <a:srgbClr val="000000"/>
                </a:solidFill>
                <a:latin typeface="Trebuchet MS"/>
                <a:ea typeface="Trebuchet MS"/>
                <a:cs typeface="Trebuchet MS"/>
                <a:sym typeface="Trebuchet MS"/>
              </a:rPr>
              <a:t>A-FE </a:t>
            </a:r>
          </a:p>
        </p:txBody>
      </p:sp>
      <p:sp>
        <p:nvSpPr>
          <p:cNvPr name="TextBox 151" id="151"/>
          <p:cNvSpPr txBox="true"/>
          <p:nvPr/>
        </p:nvSpPr>
        <p:spPr>
          <a:xfrm rot="0">
            <a:off x="7633468" y="20401488"/>
            <a:ext cx="1526819" cy="419957"/>
          </a:xfrm>
          <a:prstGeom prst="rect">
            <a:avLst/>
          </a:prstGeom>
        </p:spPr>
        <p:txBody>
          <a:bodyPr anchor="t" rtlCol="false" tIns="0" lIns="0" bIns="0" rIns="0">
            <a:spAutoFit/>
          </a:bodyPr>
          <a:lstStyle/>
          <a:p>
            <a:pPr algn="l">
              <a:lnSpc>
                <a:spcPts val="3360"/>
              </a:lnSpc>
            </a:pPr>
            <a:r>
              <a:rPr lang="en-US" sz="2400" spc="14">
                <a:solidFill>
                  <a:srgbClr val="000000"/>
                </a:solidFill>
                <a:latin typeface="Trebuchet MS"/>
                <a:ea typeface="Trebuchet MS"/>
                <a:cs typeface="Trebuchet MS"/>
                <a:sym typeface="Trebuchet MS"/>
              </a:rPr>
              <a:t>83251819 </a:t>
            </a:r>
          </a:p>
        </p:txBody>
      </p:sp>
      <p:sp>
        <p:nvSpPr>
          <p:cNvPr name="TextBox 152" id="152"/>
          <p:cNvSpPr txBox="true"/>
          <p:nvPr/>
        </p:nvSpPr>
        <p:spPr>
          <a:xfrm rot="0">
            <a:off x="6551428" y="14519477"/>
            <a:ext cx="7223246" cy="372332"/>
          </a:xfrm>
          <a:prstGeom prst="rect">
            <a:avLst/>
          </a:prstGeom>
        </p:spPr>
        <p:txBody>
          <a:bodyPr anchor="t" rtlCol="false" tIns="0" lIns="0" bIns="0" rIns="0">
            <a:spAutoFit/>
          </a:bodyPr>
          <a:lstStyle/>
          <a:p>
            <a:pPr algn="l">
              <a:lnSpc>
                <a:spcPts val="2832"/>
              </a:lnSpc>
            </a:pPr>
            <a:r>
              <a:rPr lang="en-US" b="true" sz="2400">
                <a:solidFill>
                  <a:srgbClr val="000000"/>
                </a:solidFill>
                <a:latin typeface="Trebuchet MS Bold"/>
                <a:ea typeface="Trebuchet MS Bold"/>
                <a:cs typeface="Trebuchet MS Bold"/>
                <a:sym typeface="Trebuchet MS Bold"/>
              </a:rPr>
              <a:t>Colegiul Economic ”Ion Ghica”, Brăila, jud. Brăila</a:t>
            </a:r>
          </a:p>
        </p:txBody>
      </p:sp>
      <p:sp>
        <p:nvSpPr>
          <p:cNvPr name="TextBox 153" id="153"/>
          <p:cNvSpPr txBox="true"/>
          <p:nvPr/>
        </p:nvSpPr>
        <p:spPr>
          <a:xfrm rot="0">
            <a:off x="7365244" y="15238805"/>
            <a:ext cx="8384858" cy="372332"/>
          </a:xfrm>
          <a:prstGeom prst="rect">
            <a:avLst/>
          </a:prstGeom>
        </p:spPr>
        <p:txBody>
          <a:bodyPr anchor="t" rtlCol="false" tIns="0" lIns="0" bIns="0" rIns="0">
            <a:spAutoFit/>
          </a:bodyPr>
          <a:lstStyle/>
          <a:p>
            <a:pPr algn="l">
              <a:lnSpc>
                <a:spcPts val="2832"/>
              </a:lnSpc>
            </a:pPr>
            <a:r>
              <a:rPr lang="en-US" b="true" sz="2400">
                <a:solidFill>
                  <a:srgbClr val="000000"/>
                </a:solidFill>
                <a:latin typeface="Trebuchet MS Bold"/>
                <a:ea typeface="Trebuchet MS Bold"/>
                <a:cs typeface="Trebuchet MS Bold"/>
                <a:sym typeface="Trebuchet MS Bold"/>
              </a:rPr>
              <a:t>5520 - Facilităţi de cazare pentru vacanţe şi perioade de </a:t>
            </a:r>
          </a:p>
        </p:txBody>
      </p:sp>
      <p:sp>
        <p:nvSpPr>
          <p:cNvPr name="TextBox 154" id="154"/>
          <p:cNvSpPr txBox="true"/>
          <p:nvPr/>
        </p:nvSpPr>
        <p:spPr>
          <a:xfrm rot="0">
            <a:off x="7365244" y="15598469"/>
            <a:ext cx="2036674" cy="372332"/>
          </a:xfrm>
          <a:prstGeom prst="rect">
            <a:avLst/>
          </a:prstGeom>
        </p:spPr>
        <p:txBody>
          <a:bodyPr anchor="t" rtlCol="false" tIns="0" lIns="0" bIns="0" rIns="0">
            <a:spAutoFit/>
          </a:bodyPr>
          <a:lstStyle/>
          <a:p>
            <a:pPr algn="l">
              <a:lnSpc>
                <a:spcPts val="2832"/>
              </a:lnSpc>
            </a:pPr>
            <a:r>
              <a:rPr lang="en-US" b="true" sz="2400">
                <a:solidFill>
                  <a:srgbClr val="000000"/>
                </a:solidFill>
                <a:latin typeface="Trebuchet MS Bold"/>
                <a:ea typeface="Trebuchet MS Bold"/>
                <a:cs typeface="Trebuchet MS Bold"/>
                <a:sym typeface="Trebuchet MS Bold"/>
              </a:rPr>
              <a:t>scurtă durată </a:t>
            </a:r>
          </a:p>
        </p:txBody>
      </p:sp>
      <p:sp>
        <p:nvSpPr>
          <p:cNvPr name="TextBox 155" id="155"/>
          <p:cNvSpPr txBox="true"/>
          <p:nvPr/>
        </p:nvSpPr>
        <p:spPr>
          <a:xfrm rot="0">
            <a:off x="12465044" y="17817470"/>
            <a:ext cx="4426458" cy="958120"/>
          </a:xfrm>
          <a:prstGeom prst="rect">
            <a:avLst/>
          </a:prstGeom>
        </p:spPr>
        <p:txBody>
          <a:bodyPr anchor="t" rtlCol="false" tIns="0" lIns="0" bIns="0" rIns="0">
            <a:spAutoFit/>
          </a:bodyPr>
          <a:lstStyle/>
          <a:p>
            <a:pPr algn="l">
              <a:lnSpc>
                <a:spcPts val="3358"/>
              </a:lnSpc>
            </a:pPr>
            <a:r>
              <a:rPr lang="en-US" sz="2207">
                <a:solidFill>
                  <a:srgbClr val="000000"/>
                </a:solidFill>
                <a:latin typeface="Trebuchet MS"/>
                <a:ea typeface="Trebuchet MS"/>
                <a:cs typeface="Trebuchet MS"/>
                <a:sym typeface="Trebuchet MS"/>
              </a:rPr>
              <a:t> </a:t>
            </a:r>
          </a:p>
          <a:p>
            <a:pPr algn="l">
              <a:lnSpc>
                <a:spcPts val="4270"/>
              </a:lnSpc>
            </a:pPr>
            <a:r>
              <a:rPr lang="en-US" b="true" sz="2807">
                <a:solidFill>
                  <a:srgbClr val="231F20"/>
                </a:solidFill>
                <a:latin typeface="Arial Bold"/>
                <a:ea typeface="Arial Bold"/>
                <a:cs typeface="Arial Bold"/>
                <a:sym typeface="Arial Bold"/>
              </a:rPr>
              <a:t>Inspector de specialitate,</a:t>
            </a:r>
            <a:r>
              <a:rPr lang="en-US" b="true" sz="2807">
                <a:solidFill>
                  <a:srgbClr val="000000"/>
                </a:solidFill>
                <a:latin typeface="Arial Bold"/>
                <a:ea typeface="Arial Bold"/>
                <a:cs typeface="Arial Bold"/>
                <a:sym typeface="Arial Bold"/>
              </a:rPr>
              <a:t> </a:t>
            </a:r>
          </a:p>
        </p:txBody>
      </p:sp>
      <p:sp>
        <p:nvSpPr>
          <p:cNvPr name="TextBox 156" id="156"/>
          <p:cNvSpPr txBox="true"/>
          <p:nvPr/>
        </p:nvSpPr>
        <p:spPr>
          <a:xfrm rot="0">
            <a:off x="4154938" y="18679978"/>
            <a:ext cx="1854498" cy="559479"/>
          </a:xfrm>
          <a:prstGeom prst="rect">
            <a:avLst/>
          </a:prstGeom>
        </p:spPr>
        <p:txBody>
          <a:bodyPr anchor="t" rtlCol="false" tIns="0" lIns="0" bIns="0" rIns="0">
            <a:spAutoFit/>
          </a:bodyPr>
          <a:lstStyle/>
          <a:p>
            <a:pPr algn="l">
              <a:lnSpc>
                <a:spcPts val="4848"/>
              </a:lnSpc>
            </a:pPr>
            <a:r>
              <a:rPr lang="en-US" sz="2400">
                <a:solidFill>
                  <a:srgbClr val="231F20"/>
                </a:solidFill>
                <a:latin typeface="Arial"/>
                <a:ea typeface="Arial"/>
                <a:cs typeface="Arial"/>
                <a:sym typeface="Arial"/>
              </a:rPr>
              <a:t>Nr. deordine:</a:t>
            </a:r>
          </a:p>
        </p:txBody>
      </p:sp>
      <p:sp>
        <p:nvSpPr>
          <p:cNvPr name="TextBox 157" id="157"/>
          <p:cNvSpPr txBox="true"/>
          <p:nvPr/>
        </p:nvSpPr>
        <p:spPr>
          <a:xfrm rot="0">
            <a:off x="4154938" y="19295674"/>
            <a:ext cx="813930" cy="559479"/>
          </a:xfrm>
          <a:prstGeom prst="rect">
            <a:avLst/>
          </a:prstGeom>
        </p:spPr>
        <p:txBody>
          <a:bodyPr anchor="t" rtlCol="false" tIns="0" lIns="0" bIns="0" rIns="0">
            <a:spAutoFit/>
          </a:bodyPr>
          <a:lstStyle/>
          <a:p>
            <a:pPr algn="l">
              <a:lnSpc>
                <a:spcPts val="4848"/>
              </a:lnSpc>
            </a:pPr>
            <a:r>
              <a:rPr lang="en-US" sz="2400" spc="4">
                <a:solidFill>
                  <a:srgbClr val="231F20"/>
                </a:solidFill>
                <a:latin typeface="Arial"/>
                <a:ea typeface="Arial"/>
                <a:cs typeface="Arial"/>
                <a:sym typeface="Arial"/>
              </a:rPr>
              <a:t>IBAN:</a:t>
            </a:r>
          </a:p>
        </p:txBody>
      </p:sp>
      <p:sp>
        <p:nvSpPr>
          <p:cNvPr name="TextBox 158" id="158"/>
          <p:cNvSpPr txBox="true"/>
          <p:nvPr/>
        </p:nvSpPr>
        <p:spPr>
          <a:xfrm rot="0">
            <a:off x="13089884" y="18796202"/>
            <a:ext cx="2855595" cy="481622"/>
          </a:xfrm>
          <a:prstGeom prst="rect">
            <a:avLst/>
          </a:prstGeom>
        </p:spPr>
        <p:txBody>
          <a:bodyPr anchor="t" rtlCol="false" tIns="0" lIns="0" bIns="0" rIns="0">
            <a:spAutoFit/>
          </a:bodyPr>
          <a:lstStyle/>
          <a:p>
            <a:pPr algn="l">
              <a:lnSpc>
                <a:spcPts val="3931"/>
              </a:lnSpc>
            </a:pPr>
            <a:r>
              <a:rPr lang="en-US" b="true" sz="2807">
                <a:solidFill>
                  <a:srgbClr val="000000"/>
                </a:solidFill>
                <a:latin typeface="Trebuchet MS Bold"/>
                <a:ea typeface="Trebuchet MS Bold"/>
                <a:cs typeface="Trebuchet MS Bold"/>
                <a:sym typeface="Trebuchet MS Bold"/>
              </a:rPr>
              <a:t>Eugen</a:t>
            </a:r>
            <a:r>
              <a:rPr lang="en-US" b="true" sz="2807">
                <a:solidFill>
                  <a:srgbClr val="000000"/>
                </a:solidFill>
                <a:latin typeface="Trebuchet MS Bold"/>
                <a:ea typeface="Trebuchet MS Bold"/>
                <a:cs typeface="Trebuchet MS Bold"/>
                <a:sym typeface="Trebuchet MS Bold"/>
              </a:rPr>
              <a:t> </a:t>
            </a:r>
            <a:r>
              <a:rPr lang="en-US" b="true" sz="2807">
                <a:solidFill>
                  <a:srgbClr val="000000"/>
                </a:solidFill>
                <a:latin typeface="Trebuchet MS Bold"/>
                <a:ea typeface="Trebuchet MS Bold"/>
                <a:cs typeface="Trebuchet MS Bold"/>
                <a:sym typeface="Trebuchet MS Bold"/>
              </a:rPr>
              <a:t>Vereștiuc</a:t>
            </a:r>
          </a:p>
        </p:txBody>
      </p:sp>
      <p:sp>
        <p:nvSpPr>
          <p:cNvPr name="TextBox 159" id="159"/>
          <p:cNvSpPr txBox="true"/>
          <p:nvPr/>
        </p:nvSpPr>
        <p:spPr>
          <a:xfrm rot="0">
            <a:off x="3886714" y="21705309"/>
            <a:ext cx="2269369" cy="390925"/>
          </a:xfrm>
          <a:prstGeom prst="rect">
            <a:avLst/>
          </a:prstGeom>
        </p:spPr>
        <p:txBody>
          <a:bodyPr anchor="t" rtlCol="false" tIns="0" lIns="0" bIns="0" rIns="0">
            <a:spAutoFit/>
          </a:bodyPr>
          <a:lstStyle/>
          <a:p>
            <a:pPr algn="l">
              <a:lnSpc>
                <a:spcPts val="3091"/>
              </a:lnSpc>
            </a:pPr>
            <a:r>
              <a:rPr lang="en-US" sz="2207">
                <a:solidFill>
                  <a:srgbClr val="808080"/>
                </a:solidFill>
                <a:latin typeface="Trebuchet MS"/>
                <a:ea typeface="Trebuchet MS"/>
                <a:cs typeface="Trebuchet MS"/>
                <a:sym typeface="Trebuchet MS"/>
              </a:rPr>
              <a:t>Data: 21.11.2025 </a:t>
            </a:r>
          </a:p>
        </p:txBody>
      </p:sp>
      <p:sp>
        <p:nvSpPr>
          <p:cNvPr name="TextBox 160" id="160"/>
          <p:cNvSpPr txBox="true"/>
          <p:nvPr/>
        </p:nvSpPr>
        <p:spPr>
          <a:xfrm rot="0">
            <a:off x="13752062" y="21705309"/>
            <a:ext cx="1876863" cy="390925"/>
          </a:xfrm>
          <a:prstGeom prst="rect">
            <a:avLst/>
          </a:prstGeom>
        </p:spPr>
        <p:txBody>
          <a:bodyPr anchor="t" rtlCol="false" tIns="0" lIns="0" bIns="0" rIns="0">
            <a:spAutoFit/>
          </a:bodyPr>
          <a:lstStyle/>
          <a:p>
            <a:pPr algn="l">
              <a:lnSpc>
                <a:spcPts val="3091"/>
              </a:lnSpc>
            </a:pPr>
            <a:r>
              <a:rPr lang="en-US" b="true" sz="2207" spc="28">
                <a:solidFill>
                  <a:srgbClr val="808080"/>
                </a:solidFill>
                <a:latin typeface="Trebuchet MS Bold"/>
                <a:ea typeface="Trebuchet MS Bold"/>
                <a:cs typeface="Trebuchet MS Bold"/>
                <a:sym typeface="Trebuchet MS Bold"/>
              </a:rPr>
              <a:t>UZ DIDACTIC</a:t>
            </a:r>
            <a:r>
              <a:rPr lang="en-US" b="true" sz="2207" spc="28">
                <a:solidFill>
                  <a:srgbClr val="000000"/>
                </a:solidFill>
                <a:latin typeface="Trebuchet MS Bold"/>
                <a:ea typeface="Trebuchet MS Bold"/>
                <a:cs typeface="Trebuchet MS Bold"/>
                <a:sym typeface="Trebuchet MS Bold"/>
              </a:rPr>
              <a:t>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21392988" cy="30255801"/>
            <a:chOff x="0" y="0"/>
            <a:chExt cx="28523984" cy="40341067"/>
          </a:xfrm>
        </p:grpSpPr>
        <p:sp>
          <p:nvSpPr>
            <p:cNvPr name="Freeform 3" id="3"/>
            <p:cNvSpPr/>
            <p:nvPr/>
          </p:nvSpPr>
          <p:spPr>
            <a:xfrm flipH="false" flipV="false" rot="0">
              <a:off x="0" y="0"/>
              <a:ext cx="28523946" cy="40341042"/>
            </a:xfrm>
            <a:custGeom>
              <a:avLst/>
              <a:gdLst/>
              <a:ahLst/>
              <a:cxnLst/>
              <a:rect r="r" b="b" t="t" l="l"/>
              <a:pathLst>
                <a:path h="40341042" w="28523946">
                  <a:moveTo>
                    <a:pt x="0" y="0"/>
                  </a:moveTo>
                  <a:lnTo>
                    <a:pt x="28523946" y="0"/>
                  </a:lnTo>
                  <a:lnTo>
                    <a:pt x="28523946" y="40341042"/>
                  </a:lnTo>
                  <a:lnTo>
                    <a:pt x="0" y="40341042"/>
                  </a:lnTo>
                  <a:lnTo>
                    <a:pt x="0" y="0"/>
                  </a:lnTo>
                  <a:close/>
                </a:path>
              </a:pathLst>
            </a:custGeom>
            <a:blipFill>
              <a:blip r:embed="rId2"/>
              <a:stretch>
                <a:fillRect l="-56071" t="0" r="-56071" b="0"/>
              </a:stretch>
            </a:blipFill>
          </p:spPr>
        </p:sp>
      </p:grpSp>
      <p:sp>
        <p:nvSpPr>
          <p:cNvPr name="TextBox 4" id="4"/>
          <p:cNvSpPr txBox="true"/>
          <p:nvPr/>
        </p:nvSpPr>
        <p:spPr>
          <a:xfrm rot="0">
            <a:off x="1106883" y="9031430"/>
            <a:ext cx="19626010" cy="6422609"/>
          </a:xfrm>
          <a:prstGeom prst="rect">
            <a:avLst/>
          </a:prstGeom>
        </p:spPr>
        <p:txBody>
          <a:bodyPr anchor="t" rtlCol="false" tIns="0" lIns="0" bIns="0" rIns="0">
            <a:spAutoFit/>
          </a:bodyPr>
          <a:lstStyle/>
          <a:p>
            <a:pPr algn="ctr">
              <a:lnSpc>
                <a:spcPts val="25436"/>
              </a:lnSpc>
            </a:pPr>
            <a:r>
              <a:rPr lang="en-US" sz="20027" spc="2839">
                <a:solidFill>
                  <a:srgbClr val="FFFFFF"/>
                </a:solidFill>
                <a:latin typeface="Glypher"/>
                <a:ea typeface="Glypher"/>
                <a:cs typeface="Glypher"/>
                <a:sym typeface="Glypher"/>
              </a:rPr>
              <a:t>Vă mulțumim că ne-ați ales!</a:t>
            </a:r>
          </a:p>
        </p:txBody>
      </p:sp>
    </p:spTree>
  </p:cSld>
  <p:clrMapOvr>
    <a:masterClrMapping/>
  </p:clrMapOvr>
</p:sld>
</file>

<file path=ppt/slides/slide2.xml><?xml version="1.0" encoding="utf-8"?>
<p:sld xmlns:p="http://schemas.openxmlformats.org/presentationml/2006/main" xmlns:a="http://schemas.openxmlformats.org/drawingml/2006/main">
  <p:cSld>
    <p:bg>
      <p:bgPr>
        <a:gradFill rotWithShape="true">
          <a:gsLst>
            <a:gs pos="0">
              <a:srgbClr val="EB4B3F">
                <a:alpha val="100000"/>
              </a:srgbClr>
            </a:gs>
            <a:gs pos="100000">
              <a:srgbClr val="F0945B">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1051208" y="7120033"/>
            <a:ext cx="19290573" cy="19997004"/>
          </a:xfrm>
          <a:prstGeom prst="rect">
            <a:avLst/>
          </a:prstGeom>
        </p:spPr>
        <p:txBody>
          <a:bodyPr anchor="t" rtlCol="false" tIns="0" lIns="0" bIns="0" rIns="0">
            <a:spAutoFit/>
          </a:bodyPr>
          <a:lstStyle/>
          <a:p>
            <a:pPr algn="ctr">
              <a:lnSpc>
                <a:spcPts val="7026"/>
              </a:lnSpc>
            </a:pPr>
            <a:r>
              <a:rPr lang="en-US" sz="5532" spc="783">
                <a:solidFill>
                  <a:srgbClr val="FFFFFF">
                    <a:alpha val="93333"/>
                  </a:srgbClr>
                </a:solidFill>
                <a:latin typeface="Kaushan Script"/>
                <a:ea typeface="Kaushan Script"/>
                <a:cs typeface="Kaushan Script"/>
                <a:sym typeface="Kaushan Script"/>
              </a:rPr>
              <a:t>Afacerea noastră a prins viață la începutul acestui an școlar când ne-am gândit să demarăm o afacere in domeniul pe care noi il studiem, turismul și alimentația.</a:t>
            </a:r>
          </a:p>
          <a:p>
            <a:pPr algn="ctr">
              <a:lnSpc>
                <a:spcPts val="7026"/>
              </a:lnSpc>
            </a:pPr>
            <a:r>
              <a:rPr lang="en-US" sz="5532" spc="783">
                <a:solidFill>
                  <a:srgbClr val="FFFFFF">
                    <a:alpha val="93333"/>
                  </a:srgbClr>
                </a:solidFill>
                <a:latin typeface="Kaushan Script"/>
                <a:ea typeface="Kaushan Script"/>
                <a:cs typeface="Kaushan Script"/>
                <a:sym typeface="Kaushan Script"/>
              </a:rPr>
              <a:t>În acest sens am pus bazele unei pensiuni agroturistice. Această idee a apărut din dorința de a valorifica frumusețile naturale ale zonei noastre și de a oferi turiștilor un spațiu pirimitor, in care să se poată bucura de liniște, tradiții și ospitalitate autentică.</a:t>
            </a:r>
          </a:p>
          <a:p>
            <a:pPr algn="ctr">
              <a:lnSpc>
                <a:spcPts val="7026"/>
              </a:lnSpc>
            </a:pPr>
            <a:r>
              <a:rPr lang="en-US" sz="5532" spc="783">
                <a:solidFill>
                  <a:srgbClr val="FFFFFF">
                    <a:alpha val="93333"/>
                  </a:srgbClr>
                </a:solidFill>
                <a:latin typeface="Kaushan Script"/>
                <a:ea typeface="Kaushan Script"/>
                <a:cs typeface="Kaushan Script"/>
                <a:sym typeface="Kaushan Script"/>
              </a:rPr>
              <a:t>Prin intermediul firmei de exercițiu, am invățat ce înseamnă munca în echipă, responsabilitatea și organizarea unei afaceri, fiecare dintre noi având un rol bine stabilit. Activitatea noastră ne ajută să ne dezvoltăm abilitățile practice in domeniul turismului și să înțelegem mai bine cum funcționeaza o  pensiune, de la primirea turiștilor până la promovarea serviciilor oferite.</a:t>
            </a:r>
          </a:p>
          <a:p>
            <a:pPr algn="ctr">
              <a:lnSpc>
                <a:spcPts val="7026"/>
              </a:lnSpc>
            </a:pPr>
            <a:r>
              <a:rPr lang="en-US" sz="5532" spc="783">
                <a:solidFill>
                  <a:srgbClr val="FFFFFF">
                    <a:alpha val="93333"/>
                  </a:srgbClr>
                </a:solidFill>
                <a:latin typeface="Kaushan Script"/>
                <a:ea typeface="Kaushan Script"/>
                <a:cs typeface="Kaushan Script"/>
                <a:sym typeface="Kaushan Script"/>
              </a:rPr>
              <a:t>Povestea noastră este despre inițiativa, colaborare si dorința de a transforma o idee într-un proiect educativ de succes, care ne pregătește pentru viitoarea noastră carieră în domeniul turismului.</a:t>
            </a:r>
          </a:p>
        </p:txBody>
      </p:sp>
      <p:sp>
        <p:nvSpPr>
          <p:cNvPr name="TextBox 3" id="3"/>
          <p:cNvSpPr txBox="true"/>
          <p:nvPr/>
        </p:nvSpPr>
        <p:spPr>
          <a:xfrm rot="0">
            <a:off x="2637854" y="3150222"/>
            <a:ext cx="15610789" cy="1755638"/>
          </a:xfrm>
          <a:prstGeom prst="rect">
            <a:avLst/>
          </a:prstGeom>
        </p:spPr>
        <p:txBody>
          <a:bodyPr anchor="t" rtlCol="false" tIns="0" lIns="0" bIns="0" rIns="0">
            <a:spAutoFit/>
          </a:bodyPr>
          <a:lstStyle/>
          <a:p>
            <a:pPr algn="ctr">
              <a:lnSpc>
                <a:spcPts val="12578"/>
              </a:lnSpc>
            </a:pPr>
            <a:r>
              <a:rPr lang="en-US" sz="7861" spc="1768">
                <a:solidFill>
                  <a:srgbClr val="FFFFFF"/>
                </a:solidFill>
                <a:latin typeface="Kaushan Script"/>
                <a:ea typeface="Kaushan Script"/>
                <a:cs typeface="Kaushan Script"/>
                <a:sym typeface="Kaushan Script"/>
              </a:rPr>
              <a:t> POVESTEA NOASTRĂ</a:t>
            </a:r>
          </a:p>
        </p:txBody>
      </p:sp>
    </p:spTree>
  </p:cSld>
  <p:clrMapOvr>
    <a:masterClrMapping/>
  </p:clrMapOvr>
</p:sld>
</file>

<file path=ppt/slides/slide3.xml><?xml version="1.0" encoding="utf-8"?>
<p:sld xmlns:p="http://schemas.openxmlformats.org/presentationml/2006/main" xmlns:a="http://schemas.openxmlformats.org/drawingml/2006/main">
  <p:cSld>
    <p:bg>
      <p:bgPr>
        <a:solidFill>
          <a:srgbClr val="DDD9C3"/>
        </a:solidFill>
      </p:bgPr>
    </p:bg>
    <p:spTree>
      <p:nvGrpSpPr>
        <p:cNvPr id="1" name=""/>
        <p:cNvGrpSpPr/>
        <p:nvPr/>
      </p:nvGrpSpPr>
      <p:grpSpPr>
        <a:xfrm>
          <a:off x="0" y="0"/>
          <a:ext cx="0" cy="0"/>
          <a:chOff x="0" y="0"/>
          <a:chExt cx="0" cy="0"/>
        </a:xfrm>
      </p:grpSpPr>
      <p:sp>
        <p:nvSpPr>
          <p:cNvPr name="TextBox 2" id="2"/>
          <p:cNvSpPr txBox="true"/>
          <p:nvPr/>
        </p:nvSpPr>
        <p:spPr>
          <a:xfrm rot="0">
            <a:off x="1250455" y="1385325"/>
            <a:ext cx="18883091" cy="27505349"/>
          </a:xfrm>
          <a:prstGeom prst="rect">
            <a:avLst/>
          </a:prstGeom>
        </p:spPr>
        <p:txBody>
          <a:bodyPr anchor="t" rtlCol="false" tIns="0" lIns="0" bIns="0" rIns="0">
            <a:spAutoFit/>
          </a:bodyPr>
          <a:lstStyle/>
          <a:p>
            <a:pPr algn="ctr">
              <a:lnSpc>
                <a:spcPts val="13729"/>
              </a:lnSpc>
            </a:pPr>
            <a:r>
              <a:rPr lang="en-US" sz="11441" spc="1261">
                <a:solidFill>
                  <a:srgbClr val="000000"/>
                </a:solidFill>
                <a:latin typeface="Kaushan Script"/>
                <a:ea typeface="Kaushan Script"/>
                <a:cs typeface="Kaushan Script"/>
                <a:sym typeface="Kaushan Script"/>
              </a:rPr>
              <a:t>Viziune </a:t>
            </a:r>
          </a:p>
          <a:p>
            <a:pPr algn="ctr">
              <a:lnSpc>
                <a:spcPts val="8153"/>
              </a:lnSpc>
            </a:pPr>
            <a:r>
              <a:rPr lang="en-US" sz="6794" spc="625">
                <a:solidFill>
                  <a:srgbClr val="000000"/>
                </a:solidFill>
                <a:latin typeface="Kaushan Script"/>
                <a:ea typeface="Kaushan Script"/>
                <a:cs typeface="Kaushan Script"/>
                <a:sym typeface="Kaushan Script"/>
              </a:rPr>
              <a:t>   Casa cu Prispă se dorește a fi un loc de referință pentru turismul autentic românesc, unde oaspeții redescoperă liniștea, simplitatea și frumusețea vieții tradiționale, într-un cadru natural care inspiră relaxare și reconectare.</a:t>
            </a:r>
          </a:p>
          <a:p>
            <a:pPr algn="ctr">
              <a:lnSpc>
                <a:spcPts val="8153"/>
              </a:lnSpc>
            </a:pPr>
            <a:r>
              <a:rPr lang="en-US" sz="6794" spc="625">
                <a:solidFill>
                  <a:srgbClr val="000000"/>
                </a:solidFill>
                <a:latin typeface="Kaushan Script"/>
                <a:ea typeface="Kaushan Script"/>
                <a:cs typeface="Kaushan Script"/>
                <a:sym typeface="Kaushan Script"/>
              </a:rPr>
              <a:t>  Viziunea noastră este să oferim mai mult decât cazare, o experiență sinceră, caldă și memorabilă, care să îi facă pe oaspeți să revină cu drag.</a:t>
            </a:r>
          </a:p>
          <a:p>
            <a:pPr algn="ctr">
              <a:lnSpc>
                <a:spcPts val="20479"/>
              </a:lnSpc>
            </a:pPr>
            <a:r>
              <a:rPr lang="en-US" sz="11441" spc="1258">
                <a:solidFill>
                  <a:srgbClr val="000000"/>
                </a:solidFill>
                <a:latin typeface="Kaushan Script"/>
                <a:ea typeface="Kaushan Script"/>
                <a:cs typeface="Kaushan Script"/>
                <a:sym typeface="Kaushan Script"/>
              </a:rPr>
              <a:t>Misiune</a:t>
            </a:r>
          </a:p>
          <a:p>
            <a:pPr algn="ctr">
              <a:lnSpc>
                <a:spcPts val="8494"/>
              </a:lnSpc>
            </a:pPr>
            <a:r>
              <a:rPr lang="en-US" sz="6795" spc="747">
                <a:solidFill>
                  <a:srgbClr val="000000"/>
                </a:solidFill>
                <a:latin typeface="Kaushan Script"/>
                <a:ea typeface="Kaushan Script"/>
                <a:cs typeface="Kaushan Script"/>
                <a:sym typeface="Kaushan Script"/>
              </a:rPr>
              <a:t> Misiunea noastră este de a oferi oaspeților o experiență de neuitat, combinând ospitalitatea tradițională românească cu confortul modern, într-un cadru natural și autentic. Ne angajăm să promovăm turismul rural durabil, prin respectarea valorilor culturale și ecologice ale regiunii, iar fiecare detaliu al serviciilor noastre reflectă angajamentul nostru față de calitate, profesionalism și satisfacția oaspeților. </a:t>
            </a:r>
          </a:p>
          <a:p>
            <a:pPr algn="ctr">
              <a:lnSpc>
                <a:spcPts val="8494"/>
              </a:lnSpc>
            </a:pPr>
          </a:p>
        </p:txBody>
      </p:sp>
    </p:spTree>
  </p:cSld>
  <p:clrMapOvr>
    <a:masterClrMapping/>
  </p:clrMapOvr>
</p:sld>
</file>

<file path=ppt/slides/slide4.xml><?xml version="1.0" encoding="utf-8"?>
<p:sld xmlns:p="http://schemas.openxmlformats.org/presentationml/2006/main" xmlns:a="http://schemas.openxmlformats.org/drawingml/2006/main">
  <p:cSld>
    <p:bg>
      <p:bgPr>
        <a:solidFill>
          <a:srgbClr val="DDD9C3"/>
        </a:solidFill>
      </p:bgPr>
    </p:bg>
    <p:spTree>
      <p:nvGrpSpPr>
        <p:cNvPr id="1" name=""/>
        <p:cNvGrpSpPr/>
        <p:nvPr/>
      </p:nvGrpSpPr>
      <p:grpSpPr>
        <a:xfrm>
          <a:off x="0" y="0"/>
          <a:ext cx="0" cy="0"/>
          <a:chOff x="0" y="0"/>
          <a:chExt cx="0" cy="0"/>
        </a:xfrm>
      </p:grpSpPr>
      <p:sp>
        <p:nvSpPr>
          <p:cNvPr name="TextBox 2" id="2"/>
          <p:cNvSpPr txBox="true"/>
          <p:nvPr/>
        </p:nvSpPr>
        <p:spPr>
          <a:xfrm rot="0">
            <a:off x="1016876" y="1835651"/>
            <a:ext cx="19350248" cy="26604698"/>
          </a:xfrm>
          <a:prstGeom prst="rect">
            <a:avLst/>
          </a:prstGeom>
        </p:spPr>
        <p:txBody>
          <a:bodyPr anchor="t" rtlCol="false" tIns="0" lIns="0" bIns="0" rIns="0">
            <a:spAutoFit/>
          </a:bodyPr>
          <a:lstStyle/>
          <a:p>
            <a:pPr algn="ctr">
              <a:lnSpc>
                <a:spcPts val="10329"/>
              </a:lnSpc>
            </a:pPr>
            <a:r>
              <a:rPr lang="en-US" sz="8608" spc="949">
                <a:solidFill>
                  <a:srgbClr val="000000"/>
                </a:solidFill>
                <a:latin typeface="Kaushan Script"/>
                <a:ea typeface="Kaushan Script"/>
                <a:cs typeface="Kaushan Script"/>
                <a:sym typeface="Kaushan Script"/>
              </a:rPr>
              <a:t>Obiectivele </a:t>
            </a:r>
          </a:p>
          <a:p>
            <a:pPr algn="ctr">
              <a:lnSpc>
                <a:spcPts val="6196"/>
              </a:lnSpc>
            </a:pPr>
            <a:r>
              <a:rPr lang="en-US" sz="5163" spc="395">
                <a:solidFill>
                  <a:srgbClr val="000000"/>
                </a:solidFill>
                <a:latin typeface="Kaushan Script"/>
                <a:ea typeface="Kaushan Script"/>
                <a:cs typeface="Kaushan Script"/>
                <a:sym typeface="Kaushan Script"/>
              </a:rPr>
              <a:t>  Să oferim servicii de cazare confortabile într-un cadru tradițional și natural.</a:t>
            </a:r>
          </a:p>
          <a:p>
            <a:pPr algn="ctr">
              <a:lnSpc>
                <a:spcPts val="6196"/>
              </a:lnSpc>
            </a:pPr>
            <a:r>
              <a:rPr lang="en-US" sz="5163" spc="395">
                <a:solidFill>
                  <a:srgbClr val="000000"/>
                </a:solidFill>
                <a:latin typeface="Kaushan Script"/>
                <a:ea typeface="Kaushan Script"/>
                <a:cs typeface="Kaushan Script"/>
                <a:sym typeface="Kaushan Script"/>
              </a:rPr>
              <a:t>  Să asigurăm o experiență plăcută și personalizată fiecărui oaspete.</a:t>
            </a:r>
          </a:p>
          <a:p>
            <a:pPr algn="ctr">
              <a:lnSpc>
                <a:spcPts val="6196"/>
              </a:lnSpc>
            </a:pPr>
            <a:r>
              <a:rPr lang="en-US" sz="5163" spc="395">
                <a:solidFill>
                  <a:srgbClr val="000000"/>
                </a:solidFill>
                <a:latin typeface="Kaushan Script"/>
                <a:ea typeface="Kaushan Script"/>
                <a:cs typeface="Kaushan Script"/>
                <a:sym typeface="Kaushan Script"/>
              </a:rPr>
              <a:t>  Să promovăm gastronomia și obiceiurile locale.</a:t>
            </a:r>
          </a:p>
          <a:p>
            <a:pPr algn="ctr">
              <a:lnSpc>
                <a:spcPts val="6196"/>
              </a:lnSpc>
            </a:pPr>
            <a:r>
              <a:rPr lang="en-US" sz="5163" spc="395">
                <a:solidFill>
                  <a:srgbClr val="000000"/>
                </a:solidFill>
                <a:latin typeface="Kaushan Script"/>
                <a:ea typeface="Kaushan Script"/>
                <a:cs typeface="Kaushan Script"/>
                <a:sym typeface="Kaushan Script"/>
              </a:rPr>
              <a:t>   Să dezvoltăm activități recreative în aer liber pentru toate vârstele.</a:t>
            </a:r>
          </a:p>
          <a:p>
            <a:pPr algn="ctr">
              <a:lnSpc>
                <a:spcPts val="6196"/>
              </a:lnSpc>
            </a:pPr>
            <a:r>
              <a:rPr lang="en-US" sz="5163" spc="395">
                <a:solidFill>
                  <a:srgbClr val="000000"/>
                </a:solidFill>
                <a:latin typeface="Kaushan Script"/>
                <a:ea typeface="Kaushan Script"/>
                <a:cs typeface="Kaushan Script"/>
                <a:sym typeface="Kaushan Script"/>
              </a:rPr>
              <a:t>Să construim o relație de încredere și fidelitate cu oaspeții noștri.</a:t>
            </a:r>
          </a:p>
          <a:p>
            <a:pPr algn="ctr">
              <a:lnSpc>
                <a:spcPts val="6196"/>
              </a:lnSpc>
            </a:pPr>
            <a:r>
              <a:rPr lang="en-US" sz="5163" spc="392">
                <a:solidFill>
                  <a:srgbClr val="000000"/>
                </a:solidFill>
                <a:latin typeface="Kaushan Script"/>
                <a:ea typeface="Kaushan Script"/>
                <a:cs typeface="Kaushan Script"/>
                <a:sym typeface="Kaushan Script"/>
              </a:rPr>
              <a:t>Să contribuim la dezvoltarea turismului rural și durabil.</a:t>
            </a:r>
          </a:p>
          <a:p>
            <a:pPr algn="ctr">
              <a:lnSpc>
                <a:spcPts val="10332"/>
              </a:lnSpc>
            </a:pPr>
            <a:r>
              <a:rPr lang="en-US" sz="8610" spc="654">
                <a:solidFill>
                  <a:srgbClr val="000000"/>
                </a:solidFill>
                <a:latin typeface="Kaushan Script"/>
                <a:ea typeface="Kaushan Script"/>
                <a:cs typeface="Kaushan Script"/>
                <a:sym typeface="Kaushan Script"/>
              </a:rPr>
              <a:t>Valorile </a:t>
            </a:r>
          </a:p>
          <a:p>
            <a:pPr algn="ctr">
              <a:lnSpc>
                <a:spcPts val="6196"/>
              </a:lnSpc>
            </a:pPr>
            <a:r>
              <a:rPr lang="en-US" sz="5163" spc="392">
                <a:solidFill>
                  <a:srgbClr val="000000"/>
                </a:solidFill>
                <a:latin typeface="Kaushan Script"/>
                <a:ea typeface="Kaushan Script"/>
                <a:cs typeface="Kaushan Script"/>
                <a:sym typeface="Kaushan Script"/>
              </a:rPr>
              <a:t> Autenticitate – păstrăm și promovăm tradițiile, arhitectura și spiritul românesc</a:t>
            </a:r>
          </a:p>
          <a:p>
            <a:pPr algn="ctr">
              <a:lnSpc>
                <a:spcPts val="6196"/>
              </a:lnSpc>
            </a:pPr>
            <a:r>
              <a:rPr lang="en-US" sz="5163" spc="392">
                <a:solidFill>
                  <a:srgbClr val="000000"/>
                </a:solidFill>
                <a:latin typeface="Kaushan Script"/>
                <a:ea typeface="Kaushan Script"/>
                <a:cs typeface="Kaushan Script"/>
                <a:sym typeface="Kaushan Script"/>
              </a:rPr>
              <a:t> Ospitalitate – fiecare oaspete este primit cu respect, grijă și deschidere</a:t>
            </a:r>
          </a:p>
          <a:p>
            <a:pPr algn="ctr">
              <a:lnSpc>
                <a:spcPts val="6196"/>
              </a:lnSpc>
            </a:pPr>
            <a:r>
              <a:rPr lang="en-US" sz="5163" spc="392">
                <a:solidFill>
                  <a:srgbClr val="000000"/>
                </a:solidFill>
                <a:latin typeface="Kaushan Script"/>
                <a:ea typeface="Kaushan Script"/>
                <a:cs typeface="Kaushan Script"/>
                <a:sym typeface="Kaushan Script"/>
              </a:rPr>
              <a:t> Calitate – oferim servicii curate, confortabile și bine îngrijite</a:t>
            </a:r>
          </a:p>
          <a:p>
            <a:pPr algn="ctr">
              <a:lnSpc>
                <a:spcPts val="6196"/>
              </a:lnSpc>
            </a:pPr>
            <a:r>
              <a:rPr lang="en-US" sz="5163" spc="392">
                <a:solidFill>
                  <a:srgbClr val="000000"/>
                </a:solidFill>
                <a:latin typeface="Kaushan Script"/>
                <a:ea typeface="Kaushan Script"/>
                <a:cs typeface="Kaushan Script"/>
                <a:sym typeface="Kaushan Script"/>
              </a:rPr>
              <a:t> Respect pentru natură – protejăm mediul și încurajăm un turism responsabil</a:t>
            </a:r>
          </a:p>
          <a:p>
            <a:pPr algn="ctr">
              <a:lnSpc>
                <a:spcPts val="6196"/>
              </a:lnSpc>
            </a:pPr>
            <a:r>
              <a:rPr lang="en-US" sz="5163" spc="392">
                <a:solidFill>
                  <a:srgbClr val="000000"/>
                </a:solidFill>
                <a:latin typeface="Kaushan Script"/>
                <a:ea typeface="Kaushan Script"/>
                <a:cs typeface="Kaushan Script"/>
                <a:sym typeface="Kaushan Script"/>
              </a:rPr>
              <a:t> Simplitate și liniște – creăm un spațiu unde oamenii se pot relaxa cu adevărat</a:t>
            </a:r>
          </a:p>
          <a:p>
            <a:pPr algn="ctr">
              <a:lnSpc>
                <a:spcPts val="6196"/>
              </a:lnSpc>
            </a:pPr>
            <a:r>
              <a:rPr lang="en-US" sz="5163" spc="392">
                <a:solidFill>
                  <a:srgbClr val="000000"/>
                </a:solidFill>
                <a:latin typeface="Kaushan Script"/>
                <a:ea typeface="Kaushan Script"/>
                <a:cs typeface="Kaushan Script"/>
                <a:sym typeface="Kaushan Script"/>
              </a:rPr>
              <a:t> Comunitate – susținem valorile locale și relațiile autentice dintre oameni</a:t>
            </a:r>
          </a:p>
          <a:p>
            <a:pPr algn="ctr">
              <a:lnSpc>
                <a:spcPts val="10332"/>
              </a:lnSpc>
            </a:pPr>
            <a:r>
              <a:rPr lang="en-US" sz="8610" spc="654">
                <a:solidFill>
                  <a:srgbClr val="000000"/>
                </a:solidFill>
                <a:latin typeface="Kaushan Script"/>
                <a:ea typeface="Kaushan Script"/>
                <a:cs typeface="Kaushan Script"/>
                <a:sym typeface="Kaushan Script"/>
              </a:rPr>
              <a:t>Strategie </a:t>
            </a:r>
          </a:p>
          <a:p>
            <a:pPr algn="ctr">
              <a:lnSpc>
                <a:spcPts val="6196"/>
              </a:lnSpc>
            </a:pPr>
            <a:r>
              <a:rPr lang="en-US" sz="5163" spc="395">
                <a:solidFill>
                  <a:srgbClr val="000000"/>
                </a:solidFill>
                <a:latin typeface="Kaushan Script"/>
                <a:ea typeface="Kaushan Script"/>
                <a:cs typeface="Kaushan Script"/>
                <a:sym typeface="Kaushan Script"/>
              </a:rPr>
              <a:t>Strategia pensiunii agroturistice CASA CU PRISPĂ se bazează pe oferirea unor experiențe autentice rurale, prin utilizarea produselor locale și implicarea turiștilor în activități specifice gospodăriei. Promovarea se realizează în principal online și prin colaborări cu parteneri locali. Ne concentrăm pe servicii personalizate, calitate constantă și dezvoltare sustenabilă, pentru a atrage turiști interesați de relaxare, natură și tradiții.</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19A5C">
                <a:alpha val="100000"/>
              </a:srgbClr>
            </a:gs>
            <a:gs pos="100000">
              <a:srgbClr val="F9DB6F">
                <a:alpha val="100000"/>
              </a:srgbClr>
            </a:gs>
          </a:gsLst>
          <a:lin ang="0"/>
        </a:gradFill>
      </p:bgPr>
    </p:bg>
    <p:spTree>
      <p:nvGrpSpPr>
        <p:cNvPr id="1" name=""/>
        <p:cNvGrpSpPr/>
        <p:nvPr/>
      </p:nvGrpSpPr>
      <p:grpSpPr>
        <a:xfrm>
          <a:off x="0" y="0"/>
          <a:ext cx="0" cy="0"/>
          <a:chOff x="0" y="0"/>
          <a:chExt cx="0" cy="0"/>
        </a:xfrm>
      </p:grpSpPr>
      <p:grpSp>
        <p:nvGrpSpPr>
          <p:cNvPr name="Group 2" id="2"/>
          <p:cNvGrpSpPr/>
          <p:nvPr/>
        </p:nvGrpSpPr>
        <p:grpSpPr>
          <a:xfrm rot="-5400000">
            <a:off x="-1351826" y="8979532"/>
            <a:ext cx="24367293" cy="14431223"/>
            <a:chOff x="0" y="0"/>
            <a:chExt cx="32489724" cy="19241630"/>
          </a:xfrm>
        </p:grpSpPr>
        <p:sp>
          <p:nvSpPr>
            <p:cNvPr name="Freeform 3" id="3"/>
            <p:cNvSpPr/>
            <p:nvPr/>
          </p:nvSpPr>
          <p:spPr>
            <a:xfrm flipH="false" flipV="false" rot="0">
              <a:off x="0" y="0"/>
              <a:ext cx="32489775" cy="19241643"/>
            </a:xfrm>
            <a:custGeom>
              <a:avLst/>
              <a:gdLst/>
              <a:ahLst/>
              <a:cxnLst/>
              <a:rect r="r" b="b" t="t" l="l"/>
              <a:pathLst>
                <a:path h="19241643" w="32489775">
                  <a:moveTo>
                    <a:pt x="0" y="0"/>
                  </a:moveTo>
                  <a:lnTo>
                    <a:pt x="32489775" y="0"/>
                  </a:lnTo>
                  <a:lnTo>
                    <a:pt x="32489775" y="19241643"/>
                  </a:lnTo>
                  <a:lnTo>
                    <a:pt x="0" y="19241643"/>
                  </a:lnTo>
                  <a:lnTo>
                    <a:pt x="0" y="0"/>
                  </a:lnTo>
                  <a:close/>
                </a:path>
              </a:pathLst>
            </a:custGeom>
            <a:blipFill>
              <a:blip r:embed="rId2"/>
              <a:stretch>
                <a:fillRect l="-709" t="0" r="-709" b="0"/>
              </a:stretch>
            </a:blipFill>
          </p:spPr>
        </p:sp>
      </p:grpSp>
      <p:sp>
        <p:nvSpPr>
          <p:cNvPr name="TextBox 4" id="4"/>
          <p:cNvSpPr txBox="true"/>
          <p:nvPr/>
        </p:nvSpPr>
        <p:spPr>
          <a:xfrm rot="0">
            <a:off x="4424820" y="729434"/>
            <a:ext cx="12789160" cy="1884740"/>
          </a:xfrm>
          <a:prstGeom prst="rect">
            <a:avLst/>
          </a:prstGeom>
        </p:spPr>
        <p:txBody>
          <a:bodyPr anchor="t" rtlCol="false" tIns="0" lIns="0" bIns="0" rIns="0">
            <a:spAutoFit/>
          </a:bodyPr>
          <a:lstStyle/>
          <a:p>
            <a:pPr algn="ctr">
              <a:lnSpc>
                <a:spcPts val="7088"/>
              </a:lnSpc>
            </a:pPr>
            <a:r>
              <a:rPr lang="en-US" sz="5580" spc="792">
                <a:solidFill>
                  <a:srgbClr val="562E11"/>
                </a:solidFill>
                <a:latin typeface="Balmy"/>
                <a:ea typeface="Balmy"/>
                <a:cs typeface="Balmy"/>
                <a:sym typeface="Balmy"/>
              </a:rPr>
              <a:t>ORGANIGRAMA FIRMEI</a:t>
            </a:r>
          </a:p>
          <a:p>
            <a:pPr algn="ctr">
              <a:lnSpc>
                <a:spcPts val="7088"/>
              </a:lnSpc>
            </a:pPr>
            <a:r>
              <a:rPr lang="en-US" sz="5580" spc="792">
                <a:solidFill>
                  <a:srgbClr val="572B14"/>
                </a:solidFill>
                <a:latin typeface="Balmy"/>
                <a:ea typeface="Balmy"/>
                <a:cs typeface="Balmy"/>
                <a:sym typeface="Balmy"/>
              </a:rPr>
              <a:t>F. E. CASA CU PRISPA S.R.L</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21392988" cy="30255801"/>
            <a:chOff x="0" y="0"/>
            <a:chExt cx="28523984" cy="40341067"/>
          </a:xfrm>
        </p:grpSpPr>
        <p:sp>
          <p:nvSpPr>
            <p:cNvPr name="Freeform 3" id="3"/>
            <p:cNvSpPr/>
            <p:nvPr/>
          </p:nvSpPr>
          <p:spPr>
            <a:xfrm flipH="false" flipV="false" rot="0">
              <a:off x="0" y="0"/>
              <a:ext cx="28523946" cy="40341042"/>
            </a:xfrm>
            <a:custGeom>
              <a:avLst/>
              <a:gdLst/>
              <a:ahLst/>
              <a:cxnLst/>
              <a:rect r="r" b="b" t="t" l="l"/>
              <a:pathLst>
                <a:path h="40341042" w="28523946">
                  <a:moveTo>
                    <a:pt x="0" y="0"/>
                  </a:moveTo>
                  <a:lnTo>
                    <a:pt x="28523946" y="0"/>
                  </a:lnTo>
                  <a:lnTo>
                    <a:pt x="28523946" y="40341042"/>
                  </a:lnTo>
                  <a:lnTo>
                    <a:pt x="0" y="40341042"/>
                  </a:lnTo>
                  <a:lnTo>
                    <a:pt x="0" y="0"/>
                  </a:lnTo>
                  <a:close/>
                </a:path>
              </a:pathLst>
            </a:custGeom>
            <a:blipFill>
              <a:blip r:embed="rId2"/>
              <a:stretch>
                <a:fillRect l="-11" t="0" r="-11" b="0"/>
              </a:stretch>
            </a:blipFill>
          </p:spPr>
        </p:sp>
      </p:grpSp>
      <p:grpSp>
        <p:nvGrpSpPr>
          <p:cNvPr name="Group 4" id="4"/>
          <p:cNvGrpSpPr/>
          <p:nvPr/>
        </p:nvGrpSpPr>
        <p:grpSpPr>
          <a:xfrm rot="0">
            <a:off x="733749" y="632717"/>
            <a:ext cx="3811095" cy="3811095"/>
            <a:chOff x="0" y="0"/>
            <a:chExt cx="5081460" cy="5081460"/>
          </a:xfrm>
        </p:grpSpPr>
        <p:sp>
          <p:nvSpPr>
            <p:cNvPr name="Freeform 5" id="5"/>
            <p:cNvSpPr/>
            <p:nvPr/>
          </p:nvSpPr>
          <p:spPr>
            <a:xfrm flipH="false" flipV="false" rot="0">
              <a:off x="0" y="0"/>
              <a:ext cx="5081524" cy="5081524"/>
            </a:xfrm>
            <a:custGeom>
              <a:avLst/>
              <a:gdLst/>
              <a:ahLst/>
              <a:cxnLst/>
              <a:rect r="r" b="b" t="t" l="l"/>
              <a:pathLst>
                <a:path h="5081524" w="5081524">
                  <a:moveTo>
                    <a:pt x="0" y="0"/>
                  </a:moveTo>
                  <a:lnTo>
                    <a:pt x="5081524" y="0"/>
                  </a:lnTo>
                  <a:lnTo>
                    <a:pt x="5081524" y="5081524"/>
                  </a:lnTo>
                  <a:lnTo>
                    <a:pt x="0" y="5081524"/>
                  </a:lnTo>
                  <a:lnTo>
                    <a:pt x="0" y="0"/>
                  </a:lnTo>
                  <a:close/>
                </a:path>
              </a:pathLst>
            </a:custGeom>
            <a:blipFill>
              <a:blip r:embed="rId3">
                <a:alphaModFix amt="71000"/>
              </a:blip>
              <a:stretch>
                <a:fillRect l="0" t="0" r="1" b="1"/>
              </a:stretch>
            </a:blipFill>
          </p:spPr>
        </p:sp>
      </p:grpSp>
      <p:grpSp>
        <p:nvGrpSpPr>
          <p:cNvPr name="Group 6" id="6"/>
          <p:cNvGrpSpPr/>
          <p:nvPr/>
        </p:nvGrpSpPr>
        <p:grpSpPr>
          <a:xfrm rot="0">
            <a:off x="4490942" y="21411848"/>
            <a:ext cx="12384148" cy="8148818"/>
            <a:chOff x="0" y="0"/>
            <a:chExt cx="16512197" cy="10865091"/>
          </a:xfrm>
        </p:grpSpPr>
        <p:sp>
          <p:nvSpPr>
            <p:cNvPr name="Freeform 7" id="7"/>
            <p:cNvSpPr/>
            <p:nvPr/>
          </p:nvSpPr>
          <p:spPr>
            <a:xfrm flipH="false" flipV="false" rot="0">
              <a:off x="71882" y="71882"/>
              <a:ext cx="16368395" cy="10721340"/>
            </a:xfrm>
            <a:custGeom>
              <a:avLst/>
              <a:gdLst/>
              <a:ahLst/>
              <a:cxnLst/>
              <a:rect r="r" b="b" t="t" l="l"/>
              <a:pathLst>
                <a:path h="10721340" w="16368395">
                  <a:moveTo>
                    <a:pt x="0" y="0"/>
                  </a:moveTo>
                  <a:lnTo>
                    <a:pt x="16368395" y="0"/>
                  </a:lnTo>
                  <a:lnTo>
                    <a:pt x="16368395" y="10721340"/>
                  </a:lnTo>
                  <a:lnTo>
                    <a:pt x="0" y="10721340"/>
                  </a:lnTo>
                  <a:lnTo>
                    <a:pt x="0" y="0"/>
                  </a:lnTo>
                  <a:close/>
                </a:path>
              </a:pathLst>
            </a:custGeom>
            <a:blipFill>
              <a:blip r:embed="rId4"/>
              <a:stretch>
                <a:fillRect l="-561" t="-670" r="-561" b="-670"/>
              </a:stretch>
            </a:blipFill>
          </p:spPr>
        </p:sp>
        <p:sp>
          <p:nvSpPr>
            <p:cNvPr name="Freeform 8" id="8"/>
            <p:cNvSpPr/>
            <p:nvPr/>
          </p:nvSpPr>
          <p:spPr>
            <a:xfrm flipH="false" flipV="false" rot="0">
              <a:off x="0" y="0"/>
              <a:ext cx="16512160" cy="10865104"/>
            </a:xfrm>
            <a:custGeom>
              <a:avLst/>
              <a:gdLst/>
              <a:ahLst/>
              <a:cxnLst/>
              <a:rect r="r" b="b" t="t" l="l"/>
              <a:pathLst>
                <a:path h="10865104" w="16512160">
                  <a:moveTo>
                    <a:pt x="71882" y="0"/>
                  </a:moveTo>
                  <a:lnTo>
                    <a:pt x="16440277" y="0"/>
                  </a:lnTo>
                  <a:cubicBezTo>
                    <a:pt x="16480028" y="0"/>
                    <a:pt x="16512160" y="32131"/>
                    <a:pt x="16512160" y="71882"/>
                  </a:cubicBezTo>
                  <a:lnTo>
                    <a:pt x="16512160" y="10793222"/>
                  </a:lnTo>
                  <a:cubicBezTo>
                    <a:pt x="16512160" y="10832973"/>
                    <a:pt x="16480028" y="10865104"/>
                    <a:pt x="16440277" y="10865104"/>
                  </a:cubicBezTo>
                  <a:lnTo>
                    <a:pt x="71882" y="10865104"/>
                  </a:lnTo>
                  <a:cubicBezTo>
                    <a:pt x="32131" y="10865104"/>
                    <a:pt x="0" y="10832973"/>
                    <a:pt x="0" y="10793222"/>
                  </a:cubicBezTo>
                  <a:lnTo>
                    <a:pt x="0" y="71882"/>
                  </a:lnTo>
                  <a:cubicBezTo>
                    <a:pt x="0" y="32131"/>
                    <a:pt x="32131" y="0"/>
                    <a:pt x="71882" y="0"/>
                  </a:cubicBezTo>
                  <a:moveTo>
                    <a:pt x="71882" y="143764"/>
                  </a:moveTo>
                  <a:lnTo>
                    <a:pt x="71882" y="71882"/>
                  </a:lnTo>
                  <a:lnTo>
                    <a:pt x="143764" y="71882"/>
                  </a:lnTo>
                  <a:lnTo>
                    <a:pt x="143764" y="10793222"/>
                  </a:lnTo>
                  <a:lnTo>
                    <a:pt x="71882" y="10793222"/>
                  </a:lnTo>
                  <a:lnTo>
                    <a:pt x="71882" y="10721340"/>
                  </a:lnTo>
                  <a:lnTo>
                    <a:pt x="16440277" y="10721340"/>
                  </a:lnTo>
                  <a:lnTo>
                    <a:pt x="16440277" y="10793222"/>
                  </a:lnTo>
                  <a:lnTo>
                    <a:pt x="16368395" y="10793222"/>
                  </a:lnTo>
                  <a:lnTo>
                    <a:pt x="16368395" y="71882"/>
                  </a:lnTo>
                  <a:lnTo>
                    <a:pt x="16440277" y="71882"/>
                  </a:lnTo>
                  <a:lnTo>
                    <a:pt x="16440277" y="143764"/>
                  </a:lnTo>
                  <a:lnTo>
                    <a:pt x="71882" y="143764"/>
                  </a:lnTo>
                  <a:close/>
                </a:path>
              </a:pathLst>
            </a:custGeom>
            <a:solidFill>
              <a:srgbClr val="7F3F1F"/>
            </a:solidFill>
          </p:spPr>
        </p:sp>
      </p:grpSp>
      <p:sp>
        <p:nvSpPr>
          <p:cNvPr name="TextBox 9" id="9"/>
          <p:cNvSpPr txBox="true"/>
          <p:nvPr/>
        </p:nvSpPr>
        <p:spPr>
          <a:xfrm rot="0">
            <a:off x="5186201" y="521665"/>
            <a:ext cx="10276942" cy="4000262"/>
          </a:xfrm>
          <a:prstGeom prst="rect">
            <a:avLst/>
          </a:prstGeom>
        </p:spPr>
        <p:txBody>
          <a:bodyPr anchor="t" rtlCol="false" tIns="0" lIns="0" bIns="0" rIns="0">
            <a:spAutoFit/>
          </a:bodyPr>
          <a:lstStyle/>
          <a:p>
            <a:pPr algn="ctr">
              <a:lnSpc>
                <a:spcPts val="10422"/>
              </a:lnSpc>
            </a:pPr>
            <a:r>
              <a:rPr lang="en-US" sz="8206" spc="1163">
                <a:solidFill>
                  <a:srgbClr val="4C2B0E"/>
                </a:solidFill>
                <a:latin typeface="Kaushan Script"/>
                <a:ea typeface="Kaushan Script"/>
                <a:cs typeface="Kaushan Script"/>
                <a:sym typeface="Kaushan Script"/>
              </a:rPr>
              <a:t>PREZENTAREA </a:t>
            </a:r>
          </a:p>
          <a:p>
            <a:pPr algn="ctr">
              <a:lnSpc>
                <a:spcPts val="10422"/>
              </a:lnSpc>
            </a:pPr>
            <a:r>
              <a:rPr lang="en-US" sz="8206" spc="1163">
                <a:solidFill>
                  <a:srgbClr val="4C2B0E"/>
                </a:solidFill>
                <a:latin typeface="Kaushan Script"/>
                <a:ea typeface="Kaushan Script"/>
                <a:cs typeface="Kaushan Script"/>
                <a:sym typeface="Kaushan Script"/>
              </a:rPr>
              <a:t>PENSIUNII</a:t>
            </a:r>
          </a:p>
          <a:p>
            <a:pPr algn="ctr">
              <a:lnSpc>
                <a:spcPts val="10422"/>
              </a:lnSpc>
            </a:pPr>
          </a:p>
        </p:txBody>
      </p:sp>
      <p:sp>
        <p:nvSpPr>
          <p:cNvPr name="TextBox 10" id="10"/>
          <p:cNvSpPr txBox="true"/>
          <p:nvPr/>
        </p:nvSpPr>
        <p:spPr>
          <a:xfrm rot="0">
            <a:off x="1165003" y="7982874"/>
            <a:ext cx="19436610" cy="5251380"/>
          </a:xfrm>
          <a:prstGeom prst="rect">
            <a:avLst/>
          </a:prstGeom>
        </p:spPr>
        <p:txBody>
          <a:bodyPr anchor="t" rtlCol="false" tIns="0" lIns="0" bIns="0" rIns="0">
            <a:spAutoFit/>
          </a:bodyPr>
          <a:lstStyle/>
          <a:p>
            <a:pPr algn="ctr">
              <a:lnSpc>
                <a:spcPts val="13195"/>
              </a:lnSpc>
            </a:pPr>
            <a:r>
              <a:rPr lang="en-US" sz="9425" i="true">
                <a:solidFill>
                  <a:srgbClr val="4C2B0E"/>
                </a:solidFill>
                <a:latin typeface="The Seasons Italics"/>
                <a:ea typeface="The Seasons Italics"/>
                <a:cs typeface="The Seasons Italics"/>
                <a:sym typeface="The Seasons Italics"/>
              </a:rPr>
              <a:t>Pensiunea noastră îmbină farmecul satului românesc cu confortul modern.</a:t>
            </a:r>
          </a:p>
        </p:txBody>
      </p:sp>
      <p:sp>
        <p:nvSpPr>
          <p:cNvPr name="TextBox 11" id="11"/>
          <p:cNvSpPr txBox="true"/>
          <p:nvPr/>
        </p:nvSpPr>
        <p:spPr>
          <a:xfrm rot="0">
            <a:off x="1274051" y="13729554"/>
            <a:ext cx="18835897" cy="7141924"/>
          </a:xfrm>
          <a:prstGeom prst="rect">
            <a:avLst/>
          </a:prstGeom>
        </p:spPr>
        <p:txBody>
          <a:bodyPr anchor="t" rtlCol="false" tIns="0" lIns="0" bIns="0" rIns="0">
            <a:spAutoFit/>
          </a:bodyPr>
          <a:lstStyle/>
          <a:p>
            <a:pPr algn="l" marL="2495126" indent="-831709" lvl="2">
              <a:lnSpc>
                <a:spcPts val="7051"/>
              </a:lnSpc>
              <a:buFont typeface="Arial"/>
              <a:buChar char="⚬"/>
            </a:pPr>
            <a:r>
              <a:rPr lang="en-US" sz="5551" spc="786">
                <a:solidFill>
                  <a:srgbClr val="A68E45"/>
                </a:solidFill>
                <a:latin typeface="Kaushan Script"/>
                <a:ea typeface="Kaushan Script"/>
                <a:cs typeface="Kaushan Script"/>
                <a:sym typeface="Kaushan Script"/>
              </a:rPr>
              <a:t> Clasificare: 🌼🌼🌼🌼</a:t>
            </a:r>
          </a:p>
          <a:p>
            <a:pPr algn="l" marL="2495126" indent="-831709" lvl="2">
              <a:lnSpc>
                <a:spcPts val="7051"/>
              </a:lnSpc>
              <a:buFont typeface="Arial"/>
              <a:buChar char="⚬"/>
            </a:pPr>
            <a:r>
              <a:rPr lang="en-US" sz="5551" spc="786">
                <a:solidFill>
                  <a:srgbClr val="A68E45"/>
                </a:solidFill>
                <a:latin typeface="Kaushan Script"/>
                <a:ea typeface="Kaushan Script"/>
                <a:cs typeface="Kaushan Script"/>
                <a:sym typeface="Kaushan Script"/>
              </a:rPr>
              <a:t>numar de camere: 8</a:t>
            </a:r>
          </a:p>
          <a:p>
            <a:pPr algn="l" marL="2495126" indent="-831709" lvl="2">
              <a:lnSpc>
                <a:spcPts val="7051"/>
              </a:lnSpc>
              <a:buFont typeface="Arial"/>
              <a:buChar char="⚬"/>
            </a:pPr>
            <a:r>
              <a:rPr lang="en-US" sz="5551" spc="786">
                <a:solidFill>
                  <a:srgbClr val="A68E45"/>
                </a:solidFill>
                <a:latin typeface="Kaushan Script"/>
                <a:ea typeface="Kaushan Script"/>
                <a:cs typeface="Kaushan Script"/>
                <a:sym typeface="Kaushan Script"/>
              </a:rPr>
              <a:t>Tipuri de camere: pentru o singură persoană, dublă cu vedere la curte, dublă superioară sau cu balcon, cameră de familie</a:t>
            </a:r>
          </a:p>
          <a:p>
            <a:pPr algn="l" marL="2495126" indent="-831709" lvl="2">
              <a:lnSpc>
                <a:spcPts val="7051"/>
              </a:lnSpc>
              <a:buFont typeface="Arial"/>
              <a:buChar char="⚬"/>
            </a:pPr>
            <a:r>
              <a:rPr lang="en-US" sz="5551" spc="786">
                <a:solidFill>
                  <a:srgbClr val="A68E45"/>
                </a:solidFill>
                <a:latin typeface="Kaushan Script"/>
                <a:ea typeface="Kaushan Script"/>
                <a:cs typeface="Kaushan Script"/>
                <a:sym typeface="Kaushan Script"/>
              </a:rPr>
              <a:t>curte mare, gradină, livadă, animale domestice</a:t>
            </a:r>
          </a:p>
        </p:txBody>
      </p:sp>
      <p:sp>
        <p:nvSpPr>
          <p:cNvPr name="TextBox 12" id="12"/>
          <p:cNvSpPr txBox="true"/>
          <p:nvPr/>
        </p:nvSpPr>
        <p:spPr>
          <a:xfrm rot="0">
            <a:off x="3273657" y="3302746"/>
            <a:ext cx="14102039" cy="4334418"/>
          </a:xfrm>
          <a:prstGeom prst="rect">
            <a:avLst/>
          </a:prstGeom>
        </p:spPr>
        <p:txBody>
          <a:bodyPr anchor="t" rtlCol="false" tIns="0" lIns="0" bIns="0" rIns="0">
            <a:spAutoFit/>
          </a:bodyPr>
          <a:lstStyle/>
          <a:p>
            <a:pPr algn="ctr">
              <a:lnSpc>
                <a:spcPts val="16760"/>
              </a:lnSpc>
            </a:pPr>
            <a:r>
              <a:rPr lang="en-US" b="true" sz="11972" i="true">
                <a:solidFill>
                  <a:srgbClr val="A68E45"/>
                </a:solidFill>
                <a:latin typeface="The Seasons Bold Italics"/>
                <a:ea typeface="The Seasons Bold Italics"/>
                <a:cs typeface="The Seasons Bold Italics"/>
                <a:sym typeface="The Seasons Bold Italics"/>
              </a:rPr>
              <a:t>Traiește tradiția, simte liniștea!</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21392988" cy="30255801"/>
            <a:chOff x="0" y="0"/>
            <a:chExt cx="28523984" cy="40341067"/>
          </a:xfrm>
        </p:grpSpPr>
        <p:sp>
          <p:nvSpPr>
            <p:cNvPr name="Freeform 3" id="3"/>
            <p:cNvSpPr/>
            <p:nvPr/>
          </p:nvSpPr>
          <p:spPr>
            <a:xfrm flipH="false" flipV="false" rot="0">
              <a:off x="0" y="0"/>
              <a:ext cx="28523946" cy="40341042"/>
            </a:xfrm>
            <a:custGeom>
              <a:avLst/>
              <a:gdLst/>
              <a:ahLst/>
              <a:cxnLst/>
              <a:rect r="r" b="b" t="t" l="l"/>
              <a:pathLst>
                <a:path h="40341042" w="28523946">
                  <a:moveTo>
                    <a:pt x="0" y="0"/>
                  </a:moveTo>
                  <a:lnTo>
                    <a:pt x="28523946" y="0"/>
                  </a:lnTo>
                  <a:lnTo>
                    <a:pt x="28523946" y="40341042"/>
                  </a:lnTo>
                  <a:lnTo>
                    <a:pt x="0" y="40341042"/>
                  </a:lnTo>
                  <a:lnTo>
                    <a:pt x="0" y="0"/>
                  </a:lnTo>
                  <a:close/>
                </a:path>
              </a:pathLst>
            </a:custGeom>
            <a:blipFill>
              <a:blip r:embed="rId2"/>
              <a:stretch>
                <a:fillRect l="-11" t="0" r="-11" b="0"/>
              </a:stretch>
            </a:blipFill>
          </p:spPr>
        </p:sp>
      </p:grpSp>
      <p:grpSp>
        <p:nvGrpSpPr>
          <p:cNvPr name="Group 4" id="4"/>
          <p:cNvGrpSpPr/>
          <p:nvPr/>
        </p:nvGrpSpPr>
        <p:grpSpPr>
          <a:xfrm rot="0">
            <a:off x="659359" y="467354"/>
            <a:ext cx="4395121" cy="4395121"/>
            <a:chOff x="0" y="0"/>
            <a:chExt cx="5860161" cy="5860161"/>
          </a:xfrm>
        </p:grpSpPr>
        <p:sp>
          <p:nvSpPr>
            <p:cNvPr name="Freeform 5" id="5"/>
            <p:cNvSpPr/>
            <p:nvPr/>
          </p:nvSpPr>
          <p:spPr>
            <a:xfrm flipH="false" flipV="false" rot="0">
              <a:off x="0" y="0"/>
              <a:ext cx="5860161" cy="5860161"/>
            </a:xfrm>
            <a:custGeom>
              <a:avLst/>
              <a:gdLst/>
              <a:ahLst/>
              <a:cxnLst/>
              <a:rect r="r" b="b" t="t" l="l"/>
              <a:pathLst>
                <a:path h="5860161" w="5860161">
                  <a:moveTo>
                    <a:pt x="0" y="0"/>
                  </a:moveTo>
                  <a:lnTo>
                    <a:pt x="5860161" y="0"/>
                  </a:lnTo>
                  <a:lnTo>
                    <a:pt x="5860161" y="5860161"/>
                  </a:lnTo>
                  <a:lnTo>
                    <a:pt x="0" y="5860161"/>
                  </a:lnTo>
                  <a:lnTo>
                    <a:pt x="0" y="0"/>
                  </a:lnTo>
                  <a:close/>
                </a:path>
              </a:pathLst>
            </a:custGeom>
            <a:blipFill>
              <a:blip r:embed="rId3">
                <a:alphaModFix amt="60000"/>
              </a:blip>
              <a:stretch>
                <a:fillRect l="0" t="0" r="0" b="0"/>
              </a:stretch>
            </a:blipFill>
          </p:spPr>
        </p:sp>
      </p:grpSp>
      <p:grpSp>
        <p:nvGrpSpPr>
          <p:cNvPr name="Group 6" id="6"/>
          <p:cNvGrpSpPr/>
          <p:nvPr/>
        </p:nvGrpSpPr>
        <p:grpSpPr>
          <a:xfrm rot="0">
            <a:off x="10069478" y="1381249"/>
            <a:ext cx="10727007" cy="6293596"/>
            <a:chOff x="0" y="0"/>
            <a:chExt cx="14302676" cy="8391462"/>
          </a:xfrm>
        </p:grpSpPr>
        <p:sp>
          <p:nvSpPr>
            <p:cNvPr name="Freeform 7" id="7"/>
            <p:cNvSpPr/>
            <p:nvPr/>
          </p:nvSpPr>
          <p:spPr>
            <a:xfrm flipH="false" flipV="false" rot="0">
              <a:off x="71882" y="71882"/>
              <a:ext cx="14158976" cy="8247761"/>
            </a:xfrm>
            <a:custGeom>
              <a:avLst/>
              <a:gdLst/>
              <a:ahLst/>
              <a:cxnLst/>
              <a:rect r="r" b="b" t="t" l="l"/>
              <a:pathLst>
                <a:path h="8247761" w="14158976">
                  <a:moveTo>
                    <a:pt x="0" y="0"/>
                  </a:moveTo>
                  <a:lnTo>
                    <a:pt x="14158976" y="0"/>
                  </a:lnTo>
                  <a:lnTo>
                    <a:pt x="14158976" y="8247761"/>
                  </a:lnTo>
                  <a:lnTo>
                    <a:pt x="0" y="8247761"/>
                  </a:lnTo>
                  <a:lnTo>
                    <a:pt x="0" y="0"/>
                  </a:lnTo>
                  <a:close/>
                </a:path>
              </a:pathLst>
            </a:custGeom>
            <a:blipFill>
              <a:blip r:embed="rId4"/>
              <a:stretch>
                <a:fillRect l="-507" t="-7804" r="-507" b="-7803"/>
              </a:stretch>
            </a:blipFill>
          </p:spPr>
        </p:sp>
        <p:sp>
          <p:nvSpPr>
            <p:cNvPr name="Freeform 8" id="8"/>
            <p:cNvSpPr/>
            <p:nvPr/>
          </p:nvSpPr>
          <p:spPr>
            <a:xfrm flipH="false" flipV="false" rot="0">
              <a:off x="0" y="0"/>
              <a:ext cx="14302741" cy="8391525"/>
            </a:xfrm>
            <a:custGeom>
              <a:avLst/>
              <a:gdLst/>
              <a:ahLst/>
              <a:cxnLst/>
              <a:rect r="r" b="b" t="t" l="l"/>
              <a:pathLst>
                <a:path h="8391525" w="14302741">
                  <a:moveTo>
                    <a:pt x="71882" y="0"/>
                  </a:moveTo>
                  <a:lnTo>
                    <a:pt x="14230858" y="0"/>
                  </a:lnTo>
                  <a:cubicBezTo>
                    <a:pt x="14270610" y="0"/>
                    <a:pt x="14302741" y="32131"/>
                    <a:pt x="14302741" y="71882"/>
                  </a:cubicBezTo>
                  <a:lnTo>
                    <a:pt x="14302741" y="8319643"/>
                  </a:lnTo>
                  <a:cubicBezTo>
                    <a:pt x="14302741" y="8359394"/>
                    <a:pt x="14270610" y="8391525"/>
                    <a:pt x="14230858" y="8391525"/>
                  </a:cubicBezTo>
                  <a:lnTo>
                    <a:pt x="71882" y="8391525"/>
                  </a:lnTo>
                  <a:cubicBezTo>
                    <a:pt x="32131" y="8391525"/>
                    <a:pt x="0" y="8359394"/>
                    <a:pt x="0" y="8319643"/>
                  </a:cubicBezTo>
                  <a:lnTo>
                    <a:pt x="0" y="71882"/>
                  </a:lnTo>
                  <a:cubicBezTo>
                    <a:pt x="0" y="32131"/>
                    <a:pt x="32131" y="0"/>
                    <a:pt x="71882" y="0"/>
                  </a:cubicBezTo>
                  <a:moveTo>
                    <a:pt x="71882" y="143764"/>
                  </a:moveTo>
                  <a:lnTo>
                    <a:pt x="71882" y="71882"/>
                  </a:lnTo>
                  <a:lnTo>
                    <a:pt x="143764" y="71882"/>
                  </a:lnTo>
                  <a:lnTo>
                    <a:pt x="143764" y="8319643"/>
                  </a:lnTo>
                  <a:lnTo>
                    <a:pt x="71882" y="8319643"/>
                  </a:lnTo>
                  <a:lnTo>
                    <a:pt x="71882" y="8247762"/>
                  </a:lnTo>
                  <a:lnTo>
                    <a:pt x="14230858" y="8247762"/>
                  </a:lnTo>
                  <a:lnTo>
                    <a:pt x="14230858" y="8319643"/>
                  </a:lnTo>
                  <a:lnTo>
                    <a:pt x="14158976" y="8319643"/>
                  </a:lnTo>
                  <a:lnTo>
                    <a:pt x="14158976" y="71882"/>
                  </a:lnTo>
                  <a:lnTo>
                    <a:pt x="14230858" y="71882"/>
                  </a:lnTo>
                  <a:lnTo>
                    <a:pt x="14230858" y="143764"/>
                  </a:lnTo>
                  <a:lnTo>
                    <a:pt x="71882" y="143764"/>
                  </a:lnTo>
                  <a:close/>
                </a:path>
              </a:pathLst>
            </a:custGeom>
            <a:solidFill>
              <a:srgbClr val="734F2A"/>
            </a:solidFill>
          </p:spPr>
        </p:sp>
      </p:grpSp>
      <p:grpSp>
        <p:nvGrpSpPr>
          <p:cNvPr name="Group 9" id="9"/>
          <p:cNvGrpSpPr/>
          <p:nvPr/>
        </p:nvGrpSpPr>
        <p:grpSpPr>
          <a:xfrm rot="0">
            <a:off x="638004" y="14924018"/>
            <a:ext cx="7203453" cy="11484016"/>
            <a:chOff x="0" y="0"/>
            <a:chExt cx="9604604" cy="15312022"/>
          </a:xfrm>
        </p:grpSpPr>
        <p:sp>
          <p:nvSpPr>
            <p:cNvPr name="Freeform 10" id="10"/>
            <p:cNvSpPr/>
            <p:nvPr/>
          </p:nvSpPr>
          <p:spPr>
            <a:xfrm flipH="false" flipV="false" rot="0">
              <a:off x="71882" y="71882"/>
              <a:ext cx="9460865" cy="15168245"/>
            </a:xfrm>
            <a:custGeom>
              <a:avLst/>
              <a:gdLst/>
              <a:ahLst/>
              <a:cxnLst/>
              <a:rect r="r" b="b" t="t" l="l"/>
              <a:pathLst>
                <a:path h="15168245" w="9460865">
                  <a:moveTo>
                    <a:pt x="0" y="0"/>
                  </a:moveTo>
                  <a:lnTo>
                    <a:pt x="9460865" y="0"/>
                  </a:lnTo>
                  <a:lnTo>
                    <a:pt x="9460865" y="15168245"/>
                  </a:lnTo>
                  <a:lnTo>
                    <a:pt x="0" y="15168245"/>
                  </a:lnTo>
                  <a:lnTo>
                    <a:pt x="0" y="0"/>
                  </a:lnTo>
                  <a:close/>
                </a:path>
              </a:pathLst>
            </a:custGeom>
            <a:blipFill>
              <a:blip r:embed="rId5"/>
              <a:stretch>
                <a:fillRect l="-3948" t="-473" r="-3948" b="-473"/>
              </a:stretch>
            </a:blipFill>
          </p:spPr>
        </p:sp>
        <p:sp>
          <p:nvSpPr>
            <p:cNvPr name="Freeform 11" id="11"/>
            <p:cNvSpPr/>
            <p:nvPr/>
          </p:nvSpPr>
          <p:spPr>
            <a:xfrm flipH="false" flipV="false" rot="0">
              <a:off x="0" y="0"/>
              <a:ext cx="9604628" cy="15312010"/>
            </a:xfrm>
            <a:custGeom>
              <a:avLst/>
              <a:gdLst/>
              <a:ahLst/>
              <a:cxnLst/>
              <a:rect r="r" b="b" t="t" l="l"/>
              <a:pathLst>
                <a:path h="15312010" w="9604628">
                  <a:moveTo>
                    <a:pt x="71882" y="0"/>
                  </a:moveTo>
                  <a:lnTo>
                    <a:pt x="9532747" y="0"/>
                  </a:lnTo>
                  <a:cubicBezTo>
                    <a:pt x="9572498" y="0"/>
                    <a:pt x="9604628" y="32131"/>
                    <a:pt x="9604628" y="71882"/>
                  </a:cubicBezTo>
                  <a:lnTo>
                    <a:pt x="9604628" y="15240127"/>
                  </a:lnTo>
                  <a:cubicBezTo>
                    <a:pt x="9604628" y="15279878"/>
                    <a:pt x="9572498" y="15312010"/>
                    <a:pt x="9532747" y="15312010"/>
                  </a:cubicBezTo>
                  <a:lnTo>
                    <a:pt x="71882" y="15312010"/>
                  </a:lnTo>
                  <a:cubicBezTo>
                    <a:pt x="32131" y="15312010"/>
                    <a:pt x="0" y="15279878"/>
                    <a:pt x="0" y="15240127"/>
                  </a:cubicBezTo>
                  <a:lnTo>
                    <a:pt x="0" y="71882"/>
                  </a:lnTo>
                  <a:cubicBezTo>
                    <a:pt x="0" y="32131"/>
                    <a:pt x="32131" y="0"/>
                    <a:pt x="71882" y="0"/>
                  </a:cubicBezTo>
                  <a:moveTo>
                    <a:pt x="71882" y="143764"/>
                  </a:moveTo>
                  <a:lnTo>
                    <a:pt x="71882" y="71882"/>
                  </a:lnTo>
                  <a:lnTo>
                    <a:pt x="143764" y="71882"/>
                  </a:lnTo>
                  <a:lnTo>
                    <a:pt x="143764" y="15240127"/>
                  </a:lnTo>
                  <a:lnTo>
                    <a:pt x="71882" y="15240127"/>
                  </a:lnTo>
                  <a:lnTo>
                    <a:pt x="71882" y="15168245"/>
                  </a:lnTo>
                  <a:lnTo>
                    <a:pt x="9532747" y="15168245"/>
                  </a:lnTo>
                  <a:lnTo>
                    <a:pt x="9532747" y="15240127"/>
                  </a:lnTo>
                  <a:lnTo>
                    <a:pt x="9460865" y="15240127"/>
                  </a:lnTo>
                  <a:lnTo>
                    <a:pt x="9460865" y="71882"/>
                  </a:lnTo>
                  <a:lnTo>
                    <a:pt x="9532747" y="71882"/>
                  </a:lnTo>
                  <a:lnTo>
                    <a:pt x="9532747" y="143764"/>
                  </a:lnTo>
                  <a:lnTo>
                    <a:pt x="71882" y="143764"/>
                  </a:lnTo>
                  <a:close/>
                </a:path>
              </a:pathLst>
            </a:custGeom>
            <a:solidFill>
              <a:srgbClr val="734F2A"/>
            </a:solidFill>
          </p:spPr>
        </p:sp>
      </p:grpSp>
      <p:sp>
        <p:nvSpPr>
          <p:cNvPr name="TextBox 12" id="12"/>
          <p:cNvSpPr txBox="true"/>
          <p:nvPr/>
        </p:nvSpPr>
        <p:spPr>
          <a:xfrm rot="0">
            <a:off x="-455466" y="5379606"/>
            <a:ext cx="12528547" cy="3211306"/>
          </a:xfrm>
          <a:prstGeom prst="rect">
            <a:avLst/>
          </a:prstGeom>
        </p:spPr>
        <p:txBody>
          <a:bodyPr anchor="t" rtlCol="false" tIns="0" lIns="0" bIns="0" rIns="0">
            <a:spAutoFit/>
          </a:bodyPr>
          <a:lstStyle/>
          <a:p>
            <a:pPr algn="ctr">
              <a:lnSpc>
                <a:spcPts val="12677"/>
              </a:lnSpc>
            </a:pPr>
            <a:r>
              <a:rPr lang="en-US" sz="9983" spc="1417">
                <a:solidFill>
                  <a:srgbClr val="000000"/>
                </a:solidFill>
                <a:latin typeface="Silver Stone Rough"/>
                <a:ea typeface="Silver Stone Rough"/>
                <a:cs typeface="Silver Stone Rough"/>
                <a:sym typeface="Silver Stone Rough"/>
              </a:rPr>
              <a:t>CAMERE ȘI FACILITĂȚI</a:t>
            </a:r>
          </a:p>
        </p:txBody>
      </p:sp>
      <p:sp>
        <p:nvSpPr>
          <p:cNvPr name="TextBox 13" id="13"/>
          <p:cNvSpPr txBox="true"/>
          <p:nvPr/>
        </p:nvSpPr>
        <p:spPr>
          <a:xfrm rot="0">
            <a:off x="8183880" y="16797680"/>
            <a:ext cx="12549940" cy="10519056"/>
          </a:xfrm>
          <a:prstGeom prst="rect">
            <a:avLst/>
          </a:prstGeom>
        </p:spPr>
        <p:txBody>
          <a:bodyPr anchor="t" rtlCol="false" tIns="0" lIns="0" bIns="0" rIns="0">
            <a:spAutoFit/>
          </a:bodyPr>
          <a:lstStyle/>
          <a:p>
            <a:pPr algn="l">
              <a:lnSpc>
                <a:spcPts val="4918"/>
              </a:lnSpc>
            </a:pPr>
          </a:p>
          <a:p>
            <a:pPr algn="l">
              <a:lnSpc>
                <a:spcPts val="4918"/>
              </a:lnSpc>
            </a:pPr>
          </a:p>
          <a:p>
            <a:pPr algn="l">
              <a:lnSpc>
                <a:spcPts val="4918"/>
              </a:lnSpc>
            </a:pPr>
            <a:r>
              <a:rPr lang="en-US" sz="3871" spc="548">
                <a:solidFill>
                  <a:srgbClr val="A68E45"/>
                </a:solidFill>
                <a:latin typeface="Kaushan Script"/>
                <a:ea typeface="Kaushan Script"/>
                <a:cs typeface="Kaushan Script"/>
                <a:sym typeface="Kaushan Script"/>
              </a:rPr>
              <a:t>     • </a:t>
            </a:r>
            <a:r>
              <a:rPr lang="en-US" sz="3871" spc="548">
                <a:solidFill>
                  <a:srgbClr val="4C2B0E"/>
                </a:solidFill>
                <a:latin typeface="Kaushan Script"/>
                <a:ea typeface="Kaushan Script"/>
                <a:cs typeface="Kaushan Script"/>
                <a:sym typeface="Kaushan Script"/>
              </a:rPr>
              <a:t>Camere rustice cu mobilier din lemn</a:t>
            </a:r>
          </a:p>
          <a:p>
            <a:pPr algn="l">
              <a:lnSpc>
                <a:spcPts val="4918"/>
              </a:lnSpc>
            </a:pPr>
            <a:r>
              <a:rPr lang="en-US" sz="3871" spc="548">
                <a:solidFill>
                  <a:srgbClr val="4C2B0E"/>
                </a:solidFill>
                <a:latin typeface="Kaushan Script"/>
                <a:ea typeface="Kaushan Script"/>
                <a:cs typeface="Kaushan Script"/>
                <a:sym typeface="Kaushan Script"/>
              </a:rPr>
              <a:t>     • Baie proprie</a:t>
            </a:r>
          </a:p>
          <a:p>
            <a:pPr algn="l">
              <a:lnSpc>
                <a:spcPts val="4918"/>
              </a:lnSpc>
            </a:pPr>
            <a:r>
              <a:rPr lang="en-US" sz="3871" spc="548">
                <a:solidFill>
                  <a:srgbClr val="4C2B0E"/>
                </a:solidFill>
                <a:latin typeface="Kaushan Script"/>
                <a:ea typeface="Kaushan Script"/>
                <a:cs typeface="Kaushan Script"/>
                <a:sym typeface="Kaushan Script"/>
              </a:rPr>
              <a:t>     • Wi-Fi, TV</a:t>
            </a:r>
          </a:p>
          <a:p>
            <a:pPr algn="l">
              <a:lnSpc>
                <a:spcPts val="4918"/>
              </a:lnSpc>
            </a:pPr>
            <a:r>
              <a:rPr lang="en-US" sz="3871" spc="548">
                <a:solidFill>
                  <a:srgbClr val="4C2B0E"/>
                </a:solidFill>
                <a:latin typeface="Kaushan Script"/>
                <a:ea typeface="Kaushan Script"/>
                <a:cs typeface="Kaushan Script"/>
                <a:sym typeface="Kaushan Script"/>
              </a:rPr>
              <a:t>     • Balcon / prispă cu vedere la natură</a:t>
            </a:r>
          </a:p>
          <a:p>
            <a:pPr algn="l">
              <a:lnSpc>
                <a:spcPts val="4918"/>
              </a:lnSpc>
            </a:pPr>
            <a:r>
              <a:rPr lang="en-US" sz="3871" spc="548">
                <a:solidFill>
                  <a:srgbClr val="4C2B0E"/>
                </a:solidFill>
                <a:latin typeface="Kaushan Script"/>
                <a:ea typeface="Kaushan Script"/>
                <a:cs typeface="Kaushan Script"/>
                <a:sym typeface="Kaushan Script"/>
              </a:rPr>
              <a:t>     • Produse locale în cameră (miere, dulceață)</a:t>
            </a:r>
          </a:p>
          <a:p>
            <a:pPr algn="l">
              <a:lnSpc>
                <a:spcPts val="4918"/>
              </a:lnSpc>
            </a:pPr>
          </a:p>
          <a:p>
            <a:pPr algn="l">
              <a:lnSpc>
                <a:spcPts val="4918"/>
              </a:lnSpc>
            </a:pPr>
            <a:r>
              <a:rPr lang="en-US" sz="3871" spc="548">
                <a:solidFill>
                  <a:srgbClr val="000000"/>
                </a:solidFill>
                <a:latin typeface="Kaushan Script"/>
                <a:ea typeface="Kaushan Script"/>
                <a:cs typeface="Kaushan Script"/>
                <a:sym typeface="Kaushan Script"/>
              </a:rPr>
              <a:t>Prețuri</a:t>
            </a:r>
          </a:p>
          <a:p>
            <a:pPr algn="l" marL="1739727" indent="-579909" lvl="2">
              <a:lnSpc>
                <a:spcPts val="4918"/>
              </a:lnSpc>
              <a:buFont typeface="Arial"/>
              <a:buChar char="⚬"/>
            </a:pPr>
            <a:r>
              <a:rPr lang="en-US" sz="3871" spc="548">
                <a:solidFill>
                  <a:srgbClr val="000000"/>
                </a:solidFill>
                <a:latin typeface="Kaushan Script"/>
                <a:ea typeface="Kaushan Script"/>
                <a:cs typeface="Kaushan Script"/>
                <a:sym typeface="Kaushan Script"/>
              </a:rPr>
              <a:t>Cameră dublă mică -200 lei</a:t>
            </a:r>
          </a:p>
          <a:p>
            <a:pPr algn="l" marL="1739727" indent="-579909" lvl="2">
              <a:lnSpc>
                <a:spcPts val="4918"/>
              </a:lnSpc>
              <a:buFont typeface="Arial"/>
              <a:buChar char="⚬"/>
            </a:pPr>
            <a:r>
              <a:rPr lang="en-US" sz="3871" spc="548">
                <a:solidFill>
                  <a:srgbClr val="000000"/>
                </a:solidFill>
                <a:latin typeface="Kaushan Script"/>
                <a:ea typeface="Kaushan Script"/>
                <a:cs typeface="Kaushan Script"/>
                <a:sym typeface="Kaushan Script"/>
              </a:rPr>
              <a:t>Camera dublă -250 lei</a:t>
            </a:r>
          </a:p>
          <a:p>
            <a:pPr algn="l" marL="1739727" indent="-579909" lvl="2">
              <a:lnSpc>
                <a:spcPts val="4918"/>
              </a:lnSpc>
              <a:buFont typeface="Arial"/>
              <a:buChar char="⚬"/>
            </a:pPr>
            <a:r>
              <a:rPr lang="en-US" sz="3871" spc="548">
                <a:solidFill>
                  <a:srgbClr val="000000"/>
                </a:solidFill>
                <a:latin typeface="Kaushan Script"/>
                <a:ea typeface="Kaushan Script"/>
                <a:cs typeface="Kaushan Script"/>
                <a:sym typeface="Kaushan Script"/>
              </a:rPr>
              <a:t>Cameră dublă cu vedere la curte -275 lei</a:t>
            </a:r>
          </a:p>
          <a:p>
            <a:pPr algn="l" marL="1739727" indent="-579909" lvl="2">
              <a:lnSpc>
                <a:spcPts val="4918"/>
              </a:lnSpc>
              <a:buFont typeface="Arial"/>
              <a:buChar char="⚬"/>
            </a:pPr>
            <a:r>
              <a:rPr lang="en-US" sz="3871" spc="548">
                <a:solidFill>
                  <a:srgbClr val="000000"/>
                </a:solidFill>
                <a:latin typeface="Kaushan Script"/>
                <a:ea typeface="Kaushan Script"/>
                <a:cs typeface="Kaushan Script"/>
                <a:sym typeface="Kaushan Script"/>
              </a:rPr>
              <a:t>Cameră dublă superioară sau cu balcon -300 lei</a:t>
            </a:r>
          </a:p>
          <a:p>
            <a:pPr algn="l" marL="1739727" indent="-579909" lvl="2">
              <a:lnSpc>
                <a:spcPts val="4918"/>
              </a:lnSpc>
              <a:buFont typeface="Arial"/>
              <a:buChar char="⚬"/>
            </a:pPr>
            <a:r>
              <a:rPr lang="en-US" sz="3871" spc="548">
                <a:solidFill>
                  <a:srgbClr val="000000"/>
                </a:solidFill>
                <a:latin typeface="Kaushan Script"/>
                <a:ea typeface="Kaushan Script"/>
                <a:cs typeface="Kaushan Script"/>
                <a:sym typeface="Kaushan Script"/>
              </a:rPr>
              <a:t>cameră de familie (3-4 persoane)-350 lei</a:t>
            </a:r>
          </a:p>
          <a:p>
            <a:pPr algn="l" marL="1739727" indent="-579909" lvl="2">
              <a:lnSpc>
                <a:spcPts val="4918"/>
              </a:lnSpc>
            </a:pPr>
            <a:r>
              <a:rPr lang="en-US" sz="3871" spc="548">
                <a:solidFill>
                  <a:srgbClr val="000000"/>
                </a:solidFill>
                <a:latin typeface="Kaushan Script"/>
                <a:ea typeface="Kaushan Script"/>
                <a:cs typeface="Kaushan Script"/>
                <a:sym typeface="Kaushan Script"/>
              </a:rPr>
              <a:t>Meniu complet </a:t>
            </a:r>
            <a:r>
              <a:rPr lang="en-US" sz="3871" spc="548">
                <a:solidFill>
                  <a:srgbClr val="000000"/>
                </a:solidFill>
                <a:latin typeface="Kaushan Script"/>
                <a:ea typeface="Kaushan Script"/>
                <a:cs typeface="Kaushan Script"/>
                <a:sym typeface="Kaushan Script"/>
              </a:rPr>
              <a:t>-150 lei</a:t>
            </a:r>
          </a:p>
        </p:txBody>
      </p:sp>
      <p:sp>
        <p:nvSpPr>
          <p:cNvPr name="TextBox 14" id="14"/>
          <p:cNvSpPr txBox="true"/>
          <p:nvPr/>
        </p:nvSpPr>
        <p:spPr>
          <a:xfrm rot="0">
            <a:off x="691906" y="9155668"/>
            <a:ext cx="19399339" cy="3059544"/>
          </a:xfrm>
          <a:prstGeom prst="rect">
            <a:avLst/>
          </a:prstGeom>
        </p:spPr>
        <p:txBody>
          <a:bodyPr anchor="t" rtlCol="false" tIns="0" lIns="0" bIns="0" rIns="0">
            <a:spAutoFit/>
          </a:bodyPr>
          <a:lstStyle/>
          <a:p>
            <a:pPr algn="ctr">
              <a:lnSpc>
                <a:spcPts val="5959"/>
              </a:lnSpc>
            </a:pPr>
            <a:r>
              <a:rPr lang="en-US" sz="4691" spc="664">
                <a:solidFill>
                  <a:srgbClr val="A68E45"/>
                </a:solidFill>
                <a:latin typeface="Kaushan Script"/>
                <a:ea typeface="Kaushan Script"/>
                <a:cs typeface="Kaushan Script"/>
                <a:sym typeface="Kaushan Script"/>
              </a:rPr>
              <a:t>Camerele sunt spațioase, luminoase și decorate cu bun gust, folosind materiale naturale. Fiecare cameră dispune de baie proprie, încălzire, Wi-Fi și vedere spre curte sau grădină, oferind un spațiu ideal pentru odihnă și relaxare.</a:t>
            </a:r>
          </a:p>
        </p:txBody>
      </p:sp>
      <p:sp>
        <p:nvSpPr>
          <p:cNvPr name="TextBox 15" id="15"/>
          <p:cNvSpPr txBox="true"/>
          <p:nvPr/>
        </p:nvSpPr>
        <p:spPr>
          <a:xfrm rot="0">
            <a:off x="8183880" y="13253685"/>
            <a:ext cx="11722779" cy="2750696"/>
          </a:xfrm>
          <a:prstGeom prst="rect">
            <a:avLst/>
          </a:prstGeom>
        </p:spPr>
        <p:txBody>
          <a:bodyPr anchor="t" rtlCol="false" tIns="0" lIns="0" bIns="0" rIns="0">
            <a:spAutoFit/>
          </a:bodyPr>
          <a:lstStyle/>
          <a:p>
            <a:pPr algn="ctr">
              <a:lnSpc>
                <a:spcPts val="7187"/>
              </a:lnSpc>
            </a:pPr>
            <a:r>
              <a:rPr lang="en-US" sz="5659" spc="803">
                <a:solidFill>
                  <a:srgbClr val="4C2B0E"/>
                </a:solidFill>
                <a:latin typeface="Kaushan Script"/>
                <a:ea typeface="Kaushan Script"/>
                <a:cs typeface="Kaushan Script"/>
                <a:sym typeface="Kaushan Script"/>
              </a:rPr>
              <a:t>Somnul e mai dulce când dimineața începe cu ciripit de păsări.</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21392988" cy="30255801"/>
            <a:chOff x="0" y="0"/>
            <a:chExt cx="28523984" cy="40341067"/>
          </a:xfrm>
        </p:grpSpPr>
        <p:sp>
          <p:nvSpPr>
            <p:cNvPr name="Freeform 3" id="3"/>
            <p:cNvSpPr/>
            <p:nvPr/>
          </p:nvSpPr>
          <p:spPr>
            <a:xfrm flipH="false" flipV="false" rot="0">
              <a:off x="0" y="0"/>
              <a:ext cx="28523946" cy="40341042"/>
            </a:xfrm>
            <a:custGeom>
              <a:avLst/>
              <a:gdLst/>
              <a:ahLst/>
              <a:cxnLst/>
              <a:rect r="r" b="b" t="t" l="l"/>
              <a:pathLst>
                <a:path h="40341042" w="28523946">
                  <a:moveTo>
                    <a:pt x="0" y="0"/>
                  </a:moveTo>
                  <a:lnTo>
                    <a:pt x="28523946" y="0"/>
                  </a:lnTo>
                  <a:lnTo>
                    <a:pt x="28523946" y="40341042"/>
                  </a:lnTo>
                  <a:lnTo>
                    <a:pt x="0" y="40341042"/>
                  </a:lnTo>
                  <a:lnTo>
                    <a:pt x="0" y="0"/>
                  </a:lnTo>
                  <a:close/>
                </a:path>
              </a:pathLst>
            </a:custGeom>
            <a:blipFill>
              <a:blip r:embed="rId2"/>
              <a:stretch>
                <a:fillRect l="-11" t="0" r="-11" b="0"/>
              </a:stretch>
            </a:blipFill>
          </p:spPr>
        </p:sp>
      </p:grpSp>
      <p:grpSp>
        <p:nvGrpSpPr>
          <p:cNvPr name="Group 4" id="4"/>
          <p:cNvGrpSpPr/>
          <p:nvPr/>
        </p:nvGrpSpPr>
        <p:grpSpPr>
          <a:xfrm rot="0">
            <a:off x="8157172" y="21231501"/>
            <a:ext cx="6571326" cy="7556230"/>
            <a:chOff x="0" y="0"/>
            <a:chExt cx="8761768" cy="10074974"/>
          </a:xfrm>
        </p:grpSpPr>
        <p:sp>
          <p:nvSpPr>
            <p:cNvPr name="Freeform 5" id="5"/>
            <p:cNvSpPr/>
            <p:nvPr/>
          </p:nvSpPr>
          <p:spPr>
            <a:xfrm flipH="false" flipV="false" rot="0">
              <a:off x="71882" y="71882"/>
              <a:ext cx="8617966" cy="9931273"/>
            </a:xfrm>
            <a:custGeom>
              <a:avLst/>
              <a:gdLst/>
              <a:ahLst/>
              <a:cxnLst/>
              <a:rect r="r" b="b" t="t" l="l"/>
              <a:pathLst>
                <a:path h="9931273" w="8617966">
                  <a:moveTo>
                    <a:pt x="0" y="0"/>
                  </a:moveTo>
                  <a:lnTo>
                    <a:pt x="8617966" y="0"/>
                  </a:lnTo>
                  <a:lnTo>
                    <a:pt x="8617966" y="9931273"/>
                  </a:lnTo>
                  <a:lnTo>
                    <a:pt x="0" y="9931273"/>
                  </a:lnTo>
                  <a:lnTo>
                    <a:pt x="0" y="0"/>
                  </a:lnTo>
                  <a:close/>
                </a:path>
              </a:pathLst>
            </a:custGeom>
            <a:blipFill>
              <a:blip r:embed="rId3"/>
              <a:stretch>
                <a:fillRect l="-834" t="-16168" r="-834" b="-16167"/>
              </a:stretch>
            </a:blipFill>
          </p:spPr>
        </p:sp>
        <p:sp>
          <p:nvSpPr>
            <p:cNvPr name="Freeform 6" id="6"/>
            <p:cNvSpPr/>
            <p:nvPr/>
          </p:nvSpPr>
          <p:spPr>
            <a:xfrm flipH="false" flipV="false" rot="0">
              <a:off x="0" y="0"/>
              <a:ext cx="8761730" cy="10075037"/>
            </a:xfrm>
            <a:custGeom>
              <a:avLst/>
              <a:gdLst/>
              <a:ahLst/>
              <a:cxnLst/>
              <a:rect r="r" b="b" t="t" l="l"/>
              <a:pathLst>
                <a:path h="10075037" w="8761730">
                  <a:moveTo>
                    <a:pt x="71882" y="0"/>
                  </a:moveTo>
                  <a:lnTo>
                    <a:pt x="8689848" y="0"/>
                  </a:lnTo>
                  <a:cubicBezTo>
                    <a:pt x="8729599" y="0"/>
                    <a:pt x="8761730" y="32131"/>
                    <a:pt x="8761730" y="71882"/>
                  </a:cubicBezTo>
                  <a:lnTo>
                    <a:pt x="8761730" y="10003155"/>
                  </a:lnTo>
                  <a:cubicBezTo>
                    <a:pt x="8761730" y="10042906"/>
                    <a:pt x="8729599" y="10075037"/>
                    <a:pt x="8689848" y="10075037"/>
                  </a:cubicBezTo>
                  <a:lnTo>
                    <a:pt x="71882" y="10075037"/>
                  </a:lnTo>
                  <a:cubicBezTo>
                    <a:pt x="32131" y="10075037"/>
                    <a:pt x="0" y="10042906"/>
                    <a:pt x="0" y="10003155"/>
                  </a:cubicBezTo>
                  <a:lnTo>
                    <a:pt x="0" y="71882"/>
                  </a:lnTo>
                  <a:cubicBezTo>
                    <a:pt x="0" y="32131"/>
                    <a:pt x="32131" y="0"/>
                    <a:pt x="71882" y="0"/>
                  </a:cubicBezTo>
                  <a:moveTo>
                    <a:pt x="71882" y="143764"/>
                  </a:moveTo>
                  <a:lnTo>
                    <a:pt x="71882" y="71882"/>
                  </a:lnTo>
                  <a:lnTo>
                    <a:pt x="143764" y="71882"/>
                  </a:lnTo>
                  <a:lnTo>
                    <a:pt x="143764" y="10003155"/>
                  </a:lnTo>
                  <a:lnTo>
                    <a:pt x="71882" y="10003155"/>
                  </a:lnTo>
                  <a:lnTo>
                    <a:pt x="71882" y="9931274"/>
                  </a:lnTo>
                  <a:lnTo>
                    <a:pt x="8689848" y="9931274"/>
                  </a:lnTo>
                  <a:lnTo>
                    <a:pt x="8689848" y="10003155"/>
                  </a:lnTo>
                  <a:lnTo>
                    <a:pt x="8617966" y="10003155"/>
                  </a:lnTo>
                  <a:lnTo>
                    <a:pt x="8617966" y="71882"/>
                  </a:lnTo>
                  <a:lnTo>
                    <a:pt x="8689848" y="71882"/>
                  </a:lnTo>
                  <a:lnTo>
                    <a:pt x="8689848" y="143764"/>
                  </a:lnTo>
                  <a:lnTo>
                    <a:pt x="71882" y="143764"/>
                  </a:lnTo>
                  <a:close/>
                </a:path>
              </a:pathLst>
            </a:custGeom>
            <a:solidFill>
              <a:srgbClr val="985930"/>
            </a:solidFill>
          </p:spPr>
        </p:sp>
      </p:grpSp>
      <p:grpSp>
        <p:nvGrpSpPr>
          <p:cNvPr name="Group 7" id="7"/>
          <p:cNvGrpSpPr/>
          <p:nvPr/>
        </p:nvGrpSpPr>
        <p:grpSpPr>
          <a:xfrm rot="0">
            <a:off x="814321" y="6260221"/>
            <a:ext cx="5359098" cy="6034716"/>
            <a:chOff x="0" y="0"/>
            <a:chExt cx="7145464" cy="8046288"/>
          </a:xfrm>
        </p:grpSpPr>
        <p:sp>
          <p:nvSpPr>
            <p:cNvPr name="Freeform 8" id="8"/>
            <p:cNvSpPr/>
            <p:nvPr/>
          </p:nvSpPr>
          <p:spPr>
            <a:xfrm flipH="false" flipV="false" rot="0">
              <a:off x="71882" y="71882"/>
              <a:ext cx="7001637" cy="7902575"/>
            </a:xfrm>
            <a:custGeom>
              <a:avLst/>
              <a:gdLst/>
              <a:ahLst/>
              <a:cxnLst/>
              <a:rect r="r" b="b" t="t" l="l"/>
              <a:pathLst>
                <a:path h="7902575" w="7001637">
                  <a:moveTo>
                    <a:pt x="0" y="0"/>
                  </a:moveTo>
                  <a:lnTo>
                    <a:pt x="7001637" y="0"/>
                  </a:lnTo>
                  <a:lnTo>
                    <a:pt x="7001637" y="7902575"/>
                  </a:lnTo>
                  <a:lnTo>
                    <a:pt x="0" y="7902575"/>
                  </a:lnTo>
                  <a:lnTo>
                    <a:pt x="0" y="0"/>
                  </a:lnTo>
                  <a:close/>
                </a:path>
              </a:pathLst>
            </a:custGeom>
            <a:blipFill>
              <a:blip r:embed="rId4"/>
              <a:stretch>
                <a:fillRect l="-1026" t="-17668" r="-1027" b="-17667"/>
              </a:stretch>
            </a:blipFill>
          </p:spPr>
        </p:sp>
        <p:sp>
          <p:nvSpPr>
            <p:cNvPr name="Freeform 9" id="9"/>
            <p:cNvSpPr/>
            <p:nvPr/>
          </p:nvSpPr>
          <p:spPr>
            <a:xfrm flipH="false" flipV="false" rot="0">
              <a:off x="0" y="0"/>
              <a:ext cx="7145400" cy="8046338"/>
            </a:xfrm>
            <a:custGeom>
              <a:avLst/>
              <a:gdLst/>
              <a:ahLst/>
              <a:cxnLst/>
              <a:rect r="r" b="b" t="t" l="l"/>
              <a:pathLst>
                <a:path h="8046338" w="7145400">
                  <a:moveTo>
                    <a:pt x="71882" y="0"/>
                  </a:moveTo>
                  <a:lnTo>
                    <a:pt x="7073519" y="0"/>
                  </a:lnTo>
                  <a:cubicBezTo>
                    <a:pt x="7113270" y="0"/>
                    <a:pt x="7145400" y="32131"/>
                    <a:pt x="7145400" y="71882"/>
                  </a:cubicBezTo>
                  <a:lnTo>
                    <a:pt x="7145400" y="7974457"/>
                  </a:lnTo>
                  <a:cubicBezTo>
                    <a:pt x="7145400" y="8014208"/>
                    <a:pt x="7113270" y="8046338"/>
                    <a:pt x="7073519" y="8046338"/>
                  </a:cubicBezTo>
                  <a:lnTo>
                    <a:pt x="71882" y="8046338"/>
                  </a:lnTo>
                  <a:cubicBezTo>
                    <a:pt x="32131" y="8046338"/>
                    <a:pt x="0" y="8014208"/>
                    <a:pt x="0" y="7974457"/>
                  </a:cubicBezTo>
                  <a:lnTo>
                    <a:pt x="0" y="71882"/>
                  </a:lnTo>
                  <a:cubicBezTo>
                    <a:pt x="0" y="32131"/>
                    <a:pt x="32131" y="0"/>
                    <a:pt x="71882" y="0"/>
                  </a:cubicBezTo>
                  <a:moveTo>
                    <a:pt x="71882" y="143764"/>
                  </a:moveTo>
                  <a:lnTo>
                    <a:pt x="71882" y="71882"/>
                  </a:lnTo>
                  <a:lnTo>
                    <a:pt x="143764" y="71882"/>
                  </a:lnTo>
                  <a:lnTo>
                    <a:pt x="143764" y="7974457"/>
                  </a:lnTo>
                  <a:lnTo>
                    <a:pt x="71882" y="7974457"/>
                  </a:lnTo>
                  <a:lnTo>
                    <a:pt x="71882" y="7902575"/>
                  </a:lnTo>
                  <a:lnTo>
                    <a:pt x="7073519" y="7902575"/>
                  </a:lnTo>
                  <a:lnTo>
                    <a:pt x="7073519" y="7974457"/>
                  </a:lnTo>
                  <a:lnTo>
                    <a:pt x="7001637" y="7974457"/>
                  </a:lnTo>
                  <a:lnTo>
                    <a:pt x="7001637" y="71882"/>
                  </a:lnTo>
                  <a:lnTo>
                    <a:pt x="7073519" y="71882"/>
                  </a:lnTo>
                  <a:lnTo>
                    <a:pt x="7073519" y="143764"/>
                  </a:lnTo>
                  <a:lnTo>
                    <a:pt x="71882" y="143764"/>
                  </a:lnTo>
                  <a:close/>
                </a:path>
              </a:pathLst>
            </a:custGeom>
            <a:solidFill>
              <a:srgbClr val="B55B2D"/>
            </a:solidFill>
          </p:spPr>
        </p:sp>
      </p:grpSp>
      <p:grpSp>
        <p:nvGrpSpPr>
          <p:cNvPr name="Group 10" id="10"/>
          <p:cNvGrpSpPr/>
          <p:nvPr/>
        </p:nvGrpSpPr>
        <p:grpSpPr>
          <a:xfrm rot="0">
            <a:off x="15807404" y="15073989"/>
            <a:ext cx="4812678" cy="6223787"/>
            <a:chOff x="0" y="0"/>
            <a:chExt cx="6416904" cy="8298383"/>
          </a:xfrm>
        </p:grpSpPr>
        <p:sp>
          <p:nvSpPr>
            <p:cNvPr name="Freeform 11" id="11"/>
            <p:cNvSpPr/>
            <p:nvPr/>
          </p:nvSpPr>
          <p:spPr>
            <a:xfrm flipH="false" flipV="false" rot="0">
              <a:off x="71882" y="71882"/>
              <a:ext cx="6273165" cy="8154669"/>
            </a:xfrm>
            <a:custGeom>
              <a:avLst/>
              <a:gdLst/>
              <a:ahLst/>
              <a:cxnLst/>
              <a:rect r="r" b="b" t="t" l="l"/>
              <a:pathLst>
                <a:path h="8154669" w="6273165">
                  <a:moveTo>
                    <a:pt x="0" y="0"/>
                  </a:moveTo>
                  <a:lnTo>
                    <a:pt x="6273165" y="0"/>
                  </a:lnTo>
                  <a:lnTo>
                    <a:pt x="6273165" y="8154669"/>
                  </a:lnTo>
                  <a:lnTo>
                    <a:pt x="0" y="8154669"/>
                  </a:lnTo>
                  <a:lnTo>
                    <a:pt x="0" y="0"/>
                  </a:lnTo>
                  <a:close/>
                </a:path>
              </a:pathLst>
            </a:custGeom>
            <a:blipFill>
              <a:blip r:embed="rId5"/>
              <a:stretch>
                <a:fillRect l="-1145" t="-8890" r="-1145" b="-8889"/>
              </a:stretch>
            </a:blipFill>
          </p:spPr>
        </p:sp>
        <p:sp>
          <p:nvSpPr>
            <p:cNvPr name="Freeform 12" id="12"/>
            <p:cNvSpPr/>
            <p:nvPr/>
          </p:nvSpPr>
          <p:spPr>
            <a:xfrm flipH="false" flipV="false" rot="0">
              <a:off x="0" y="0"/>
              <a:ext cx="6416929" cy="8298434"/>
            </a:xfrm>
            <a:custGeom>
              <a:avLst/>
              <a:gdLst/>
              <a:ahLst/>
              <a:cxnLst/>
              <a:rect r="r" b="b" t="t" l="l"/>
              <a:pathLst>
                <a:path h="8298434" w="6416929">
                  <a:moveTo>
                    <a:pt x="71882" y="0"/>
                  </a:moveTo>
                  <a:lnTo>
                    <a:pt x="6345047" y="0"/>
                  </a:lnTo>
                  <a:cubicBezTo>
                    <a:pt x="6384798" y="0"/>
                    <a:pt x="6416929" y="32131"/>
                    <a:pt x="6416929" y="71882"/>
                  </a:cubicBezTo>
                  <a:lnTo>
                    <a:pt x="6416929" y="8226551"/>
                  </a:lnTo>
                  <a:cubicBezTo>
                    <a:pt x="6416929" y="8266302"/>
                    <a:pt x="6384798" y="8298434"/>
                    <a:pt x="6345047" y="8298434"/>
                  </a:cubicBezTo>
                  <a:lnTo>
                    <a:pt x="71882" y="8298434"/>
                  </a:lnTo>
                  <a:cubicBezTo>
                    <a:pt x="32131" y="8298434"/>
                    <a:pt x="0" y="8266302"/>
                    <a:pt x="0" y="8226551"/>
                  </a:cubicBezTo>
                  <a:lnTo>
                    <a:pt x="0" y="71882"/>
                  </a:lnTo>
                  <a:cubicBezTo>
                    <a:pt x="0" y="32131"/>
                    <a:pt x="32131" y="0"/>
                    <a:pt x="71882" y="0"/>
                  </a:cubicBezTo>
                  <a:moveTo>
                    <a:pt x="71882" y="143764"/>
                  </a:moveTo>
                  <a:lnTo>
                    <a:pt x="71882" y="71882"/>
                  </a:lnTo>
                  <a:lnTo>
                    <a:pt x="143764" y="71882"/>
                  </a:lnTo>
                  <a:lnTo>
                    <a:pt x="143764" y="8226551"/>
                  </a:lnTo>
                  <a:lnTo>
                    <a:pt x="71882" y="8226551"/>
                  </a:lnTo>
                  <a:lnTo>
                    <a:pt x="71882" y="8154670"/>
                  </a:lnTo>
                  <a:lnTo>
                    <a:pt x="6345047" y="8154670"/>
                  </a:lnTo>
                  <a:lnTo>
                    <a:pt x="6345047" y="8226551"/>
                  </a:lnTo>
                  <a:lnTo>
                    <a:pt x="6273165" y="8226551"/>
                  </a:lnTo>
                  <a:lnTo>
                    <a:pt x="6273165" y="71882"/>
                  </a:lnTo>
                  <a:lnTo>
                    <a:pt x="6345047" y="71882"/>
                  </a:lnTo>
                  <a:lnTo>
                    <a:pt x="6345047" y="143764"/>
                  </a:lnTo>
                  <a:lnTo>
                    <a:pt x="71882" y="143764"/>
                  </a:lnTo>
                  <a:close/>
                </a:path>
              </a:pathLst>
            </a:custGeom>
            <a:solidFill>
              <a:srgbClr val="562E11"/>
            </a:solidFill>
          </p:spPr>
        </p:sp>
      </p:grpSp>
      <p:grpSp>
        <p:nvGrpSpPr>
          <p:cNvPr name="Group 13" id="13"/>
          <p:cNvGrpSpPr/>
          <p:nvPr/>
        </p:nvGrpSpPr>
        <p:grpSpPr>
          <a:xfrm rot="0">
            <a:off x="15807404" y="6260221"/>
            <a:ext cx="4812678" cy="6050709"/>
            <a:chOff x="0" y="0"/>
            <a:chExt cx="6416904" cy="8067612"/>
          </a:xfrm>
        </p:grpSpPr>
        <p:sp>
          <p:nvSpPr>
            <p:cNvPr name="Freeform 14" id="14"/>
            <p:cNvSpPr/>
            <p:nvPr/>
          </p:nvSpPr>
          <p:spPr>
            <a:xfrm flipH="false" flipV="false" rot="0">
              <a:off x="71882" y="71882"/>
              <a:ext cx="6273165" cy="7923784"/>
            </a:xfrm>
            <a:custGeom>
              <a:avLst/>
              <a:gdLst/>
              <a:ahLst/>
              <a:cxnLst/>
              <a:rect r="r" b="b" t="t" l="l"/>
              <a:pathLst>
                <a:path h="7923784" w="6273165">
                  <a:moveTo>
                    <a:pt x="0" y="0"/>
                  </a:moveTo>
                  <a:lnTo>
                    <a:pt x="6273165" y="0"/>
                  </a:lnTo>
                  <a:lnTo>
                    <a:pt x="6273165" y="7923784"/>
                  </a:lnTo>
                  <a:lnTo>
                    <a:pt x="0" y="7923784"/>
                  </a:lnTo>
                  <a:lnTo>
                    <a:pt x="0" y="0"/>
                  </a:lnTo>
                  <a:close/>
                </a:path>
              </a:pathLst>
            </a:custGeom>
            <a:blipFill>
              <a:blip r:embed="rId6"/>
              <a:stretch>
                <a:fillRect l="-1145" t="-10605" r="-1145" b="-10606"/>
              </a:stretch>
            </a:blipFill>
          </p:spPr>
        </p:sp>
        <p:sp>
          <p:nvSpPr>
            <p:cNvPr name="Freeform 15" id="15"/>
            <p:cNvSpPr/>
            <p:nvPr/>
          </p:nvSpPr>
          <p:spPr>
            <a:xfrm flipH="false" flipV="false" rot="0">
              <a:off x="0" y="0"/>
              <a:ext cx="6416929" cy="8067548"/>
            </a:xfrm>
            <a:custGeom>
              <a:avLst/>
              <a:gdLst/>
              <a:ahLst/>
              <a:cxnLst/>
              <a:rect r="r" b="b" t="t" l="l"/>
              <a:pathLst>
                <a:path h="8067548" w="6416929">
                  <a:moveTo>
                    <a:pt x="71882" y="0"/>
                  </a:moveTo>
                  <a:lnTo>
                    <a:pt x="6345047" y="0"/>
                  </a:lnTo>
                  <a:cubicBezTo>
                    <a:pt x="6384798" y="0"/>
                    <a:pt x="6416929" y="32131"/>
                    <a:pt x="6416929" y="71882"/>
                  </a:cubicBezTo>
                  <a:lnTo>
                    <a:pt x="6416929" y="7995666"/>
                  </a:lnTo>
                  <a:cubicBezTo>
                    <a:pt x="6416929" y="8035417"/>
                    <a:pt x="6384798" y="8067548"/>
                    <a:pt x="6345047" y="8067548"/>
                  </a:cubicBezTo>
                  <a:lnTo>
                    <a:pt x="71882" y="8067548"/>
                  </a:lnTo>
                  <a:cubicBezTo>
                    <a:pt x="32131" y="8067548"/>
                    <a:pt x="0" y="8035417"/>
                    <a:pt x="0" y="7995666"/>
                  </a:cubicBezTo>
                  <a:lnTo>
                    <a:pt x="0" y="71882"/>
                  </a:lnTo>
                  <a:cubicBezTo>
                    <a:pt x="0" y="32131"/>
                    <a:pt x="32131" y="0"/>
                    <a:pt x="71882" y="0"/>
                  </a:cubicBezTo>
                  <a:moveTo>
                    <a:pt x="71882" y="143764"/>
                  </a:moveTo>
                  <a:lnTo>
                    <a:pt x="71882" y="71882"/>
                  </a:lnTo>
                  <a:lnTo>
                    <a:pt x="143764" y="71882"/>
                  </a:lnTo>
                  <a:lnTo>
                    <a:pt x="143764" y="7995666"/>
                  </a:lnTo>
                  <a:lnTo>
                    <a:pt x="71882" y="7995666"/>
                  </a:lnTo>
                  <a:lnTo>
                    <a:pt x="71882" y="7923785"/>
                  </a:lnTo>
                  <a:lnTo>
                    <a:pt x="6345047" y="7923785"/>
                  </a:lnTo>
                  <a:lnTo>
                    <a:pt x="6345047" y="7995666"/>
                  </a:lnTo>
                  <a:lnTo>
                    <a:pt x="6273165" y="7995666"/>
                  </a:lnTo>
                  <a:lnTo>
                    <a:pt x="6273165" y="71882"/>
                  </a:lnTo>
                  <a:lnTo>
                    <a:pt x="6345047" y="71882"/>
                  </a:lnTo>
                  <a:lnTo>
                    <a:pt x="6345047" y="143764"/>
                  </a:lnTo>
                  <a:lnTo>
                    <a:pt x="71882" y="143764"/>
                  </a:lnTo>
                  <a:close/>
                </a:path>
              </a:pathLst>
            </a:custGeom>
            <a:solidFill>
              <a:srgbClr val="96684C"/>
            </a:solidFill>
          </p:spPr>
        </p:sp>
      </p:grpSp>
      <p:grpSp>
        <p:nvGrpSpPr>
          <p:cNvPr name="Group 16" id="16"/>
          <p:cNvGrpSpPr/>
          <p:nvPr/>
        </p:nvGrpSpPr>
        <p:grpSpPr>
          <a:xfrm rot="0">
            <a:off x="719204" y="15073989"/>
            <a:ext cx="5454206" cy="6265316"/>
            <a:chOff x="0" y="0"/>
            <a:chExt cx="7272274" cy="8353755"/>
          </a:xfrm>
        </p:grpSpPr>
        <p:sp>
          <p:nvSpPr>
            <p:cNvPr name="Freeform 17" id="17"/>
            <p:cNvSpPr/>
            <p:nvPr/>
          </p:nvSpPr>
          <p:spPr>
            <a:xfrm flipH="false" flipV="false" rot="0">
              <a:off x="71882" y="71882"/>
              <a:ext cx="7128510" cy="8210042"/>
            </a:xfrm>
            <a:custGeom>
              <a:avLst/>
              <a:gdLst/>
              <a:ahLst/>
              <a:cxnLst/>
              <a:rect r="r" b="b" t="t" l="l"/>
              <a:pathLst>
                <a:path h="8210042" w="7128510">
                  <a:moveTo>
                    <a:pt x="0" y="0"/>
                  </a:moveTo>
                  <a:lnTo>
                    <a:pt x="7128510" y="0"/>
                  </a:lnTo>
                  <a:lnTo>
                    <a:pt x="7128510" y="8210042"/>
                  </a:lnTo>
                  <a:lnTo>
                    <a:pt x="0" y="8210042"/>
                  </a:lnTo>
                  <a:lnTo>
                    <a:pt x="0" y="0"/>
                  </a:lnTo>
                  <a:close/>
                </a:path>
              </a:pathLst>
            </a:custGeom>
            <a:blipFill>
              <a:blip r:embed="rId7"/>
              <a:stretch>
                <a:fillRect l="-1008" t="-16289" r="-1008" b="-16289"/>
              </a:stretch>
            </a:blipFill>
          </p:spPr>
        </p:sp>
        <p:sp>
          <p:nvSpPr>
            <p:cNvPr name="Freeform 18" id="18"/>
            <p:cNvSpPr/>
            <p:nvPr/>
          </p:nvSpPr>
          <p:spPr>
            <a:xfrm flipH="false" flipV="false" rot="0">
              <a:off x="0" y="0"/>
              <a:ext cx="7272274" cy="8353806"/>
            </a:xfrm>
            <a:custGeom>
              <a:avLst/>
              <a:gdLst/>
              <a:ahLst/>
              <a:cxnLst/>
              <a:rect r="r" b="b" t="t" l="l"/>
              <a:pathLst>
                <a:path h="8353806" w="7272274">
                  <a:moveTo>
                    <a:pt x="71882" y="0"/>
                  </a:moveTo>
                  <a:lnTo>
                    <a:pt x="7200392" y="0"/>
                  </a:lnTo>
                  <a:cubicBezTo>
                    <a:pt x="7240143" y="0"/>
                    <a:pt x="7272274" y="32131"/>
                    <a:pt x="7272274" y="71882"/>
                  </a:cubicBezTo>
                  <a:lnTo>
                    <a:pt x="7272274" y="8281924"/>
                  </a:lnTo>
                  <a:cubicBezTo>
                    <a:pt x="7272274" y="8321675"/>
                    <a:pt x="7240143" y="8353806"/>
                    <a:pt x="7200392" y="8353806"/>
                  </a:cubicBezTo>
                  <a:lnTo>
                    <a:pt x="71882" y="8353806"/>
                  </a:lnTo>
                  <a:cubicBezTo>
                    <a:pt x="32131" y="8353806"/>
                    <a:pt x="0" y="8321675"/>
                    <a:pt x="0" y="8281924"/>
                  </a:cubicBezTo>
                  <a:lnTo>
                    <a:pt x="0" y="71882"/>
                  </a:lnTo>
                  <a:cubicBezTo>
                    <a:pt x="0" y="32131"/>
                    <a:pt x="32131" y="0"/>
                    <a:pt x="71882" y="0"/>
                  </a:cubicBezTo>
                  <a:moveTo>
                    <a:pt x="71882" y="143764"/>
                  </a:moveTo>
                  <a:lnTo>
                    <a:pt x="71882" y="71882"/>
                  </a:lnTo>
                  <a:lnTo>
                    <a:pt x="143764" y="71882"/>
                  </a:lnTo>
                  <a:lnTo>
                    <a:pt x="143764" y="8281924"/>
                  </a:lnTo>
                  <a:lnTo>
                    <a:pt x="71882" y="8281924"/>
                  </a:lnTo>
                  <a:lnTo>
                    <a:pt x="71882" y="8210042"/>
                  </a:lnTo>
                  <a:lnTo>
                    <a:pt x="7200392" y="8210042"/>
                  </a:lnTo>
                  <a:lnTo>
                    <a:pt x="7200392" y="8281924"/>
                  </a:lnTo>
                  <a:lnTo>
                    <a:pt x="7128510" y="8281924"/>
                  </a:lnTo>
                  <a:lnTo>
                    <a:pt x="7128510" y="71882"/>
                  </a:lnTo>
                  <a:lnTo>
                    <a:pt x="7200392" y="71882"/>
                  </a:lnTo>
                  <a:lnTo>
                    <a:pt x="7200392" y="143764"/>
                  </a:lnTo>
                  <a:lnTo>
                    <a:pt x="71882" y="143764"/>
                  </a:lnTo>
                  <a:close/>
                </a:path>
              </a:pathLst>
            </a:custGeom>
            <a:solidFill>
              <a:srgbClr val="5D2E11"/>
            </a:solidFill>
          </p:spPr>
        </p:sp>
      </p:grpSp>
      <p:grpSp>
        <p:nvGrpSpPr>
          <p:cNvPr name="Group 19" id="19"/>
          <p:cNvGrpSpPr/>
          <p:nvPr/>
        </p:nvGrpSpPr>
        <p:grpSpPr>
          <a:xfrm rot="0">
            <a:off x="642633" y="779431"/>
            <a:ext cx="4315387" cy="3818392"/>
            <a:chOff x="0" y="0"/>
            <a:chExt cx="5753849" cy="5091189"/>
          </a:xfrm>
        </p:grpSpPr>
        <p:sp>
          <p:nvSpPr>
            <p:cNvPr name="Freeform 20" id="20"/>
            <p:cNvSpPr/>
            <p:nvPr/>
          </p:nvSpPr>
          <p:spPr>
            <a:xfrm flipH="false" flipV="false" rot="0">
              <a:off x="0" y="0"/>
              <a:ext cx="5753862" cy="5091176"/>
            </a:xfrm>
            <a:custGeom>
              <a:avLst/>
              <a:gdLst/>
              <a:ahLst/>
              <a:cxnLst/>
              <a:rect r="r" b="b" t="t" l="l"/>
              <a:pathLst>
                <a:path h="5091176" w="5753862">
                  <a:moveTo>
                    <a:pt x="0" y="0"/>
                  </a:moveTo>
                  <a:lnTo>
                    <a:pt x="5753862" y="0"/>
                  </a:lnTo>
                  <a:lnTo>
                    <a:pt x="5753862" y="5091176"/>
                  </a:lnTo>
                  <a:lnTo>
                    <a:pt x="0" y="5091176"/>
                  </a:lnTo>
                  <a:lnTo>
                    <a:pt x="0" y="0"/>
                  </a:lnTo>
                  <a:close/>
                </a:path>
              </a:pathLst>
            </a:custGeom>
            <a:blipFill>
              <a:blip r:embed="rId8">
                <a:alphaModFix amt="70000"/>
              </a:blip>
              <a:stretch>
                <a:fillRect l="0" t="-41" r="0" b="-41"/>
              </a:stretch>
            </a:blipFill>
          </p:spPr>
        </p:sp>
      </p:grpSp>
      <p:sp>
        <p:nvSpPr>
          <p:cNvPr name="TextBox 21" id="21"/>
          <p:cNvSpPr txBox="true"/>
          <p:nvPr/>
        </p:nvSpPr>
        <p:spPr>
          <a:xfrm rot="0">
            <a:off x="6315685" y="989819"/>
            <a:ext cx="9016946" cy="2197437"/>
          </a:xfrm>
          <a:prstGeom prst="rect">
            <a:avLst/>
          </a:prstGeom>
        </p:spPr>
        <p:txBody>
          <a:bodyPr anchor="t" rtlCol="false" tIns="0" lIns="0" bIns="0" rIns="0">
            <a:spAutoFit/>
          </a:bodyPr>
          <a:lstStyle/>
          <a:p>
            <a:pPr algn="ctr">
              <a:lnSpc>
                <a:spcPts val="8625"/>
              </a:lnSpc>
            </a:pPr>
            <a:r>
              <a:rPr lang="en-US" sz="6791" spc="962">
                <a:solidFill>
                  <a:srgbClr val="572B14"/>
                </a:solidFill>
                <a:latin typeface="Mulled Wine Season"/>
                <a:ea typeface="Mulled Wine Season"/>
                <a:cs typeface="Mulled Wine Season"/>
                <a:sym typeface="Mulled Wine Season"/>
              </a:rPr>
              <a:t>GASTRONOMIE </a:t>
            </a:r>
          </a:p>
          <a:p>
            <a:pPr algn="ctr">
              <a:lnSpc>
                <a:spcPts val="8625"/>
              </a:lnSpc>
            </a:pPr>
            <a:r>
              <a:rPr lang="en-US" sz="6791" spc="962">
                <a:solidFill>
                  <a:srgbClr val="572B14"/>
                </a:solidFill>
                <a:latin typeface="Mulled Wine Season"/>
                <a:ea typeface="Mulled Wine Season"/>
                <a:cs typeface="Mulled Wine Season"/>
                <a:sym typeface="Mulled Wine Season"/>
              </a:rPr>
              <a:t>TRADIȚIONALĂ</a:t>
            </a:r>
          </a:p>
        </p:txBody>
      </p:sp>
      <p:sp>
        <p:nvSpPr>
          <p:cNvPr name="TextBox 22" id="22"/>
          <p:cNvSpPr txBox="true"/>
          <p:nvPr/>
        </p:nvSpPr>
        <p:spPr>
          <a:xfrm rot="0">
            <a:off x="6386770" y="4773255"/>
            <a:ext cx="8945861" cy="5401615"/>
          </a:xfrm>
          <a:prstGeom prst="rect">
            <a:avLst/>
          </a:prstGeom>
        </p:spPr>
        <p:txBody>
          <a:bodyPr anchor="t" rtlCol="false" tIns="0" lIns="0" bIns="0" rIns="0">
            <a:spAutoFit/>
          </a:bodyPr>
          <a:lstStyle/>
          <a:p>
            <a:pPr algn="ctr">
              <a:lnSpc>
                <a:spcPts val="5328"/>
              </a:lnSpc>
            </a:pPr>
            <a:r>
              <a:rPr lang="en-US" sz="4196" spc="594">
                <a:solidFill>
                  <a:srgbClr val="B35A2D"/>
                </a:solidFill>
                <a:latin typeface="Pacifico"/>
                <a:ea typeface="Pacifico"/>
                <a:cs typeface="Pacifico"/>
                <a:sym typeface="Pacifico"/>
              </a:rPr>
              <a:t>Bucatele sunt pregătite după rețete locale, cu ingrediente proaspete din gospodărie sau de la producători din zonă. Micul dejun este bogat și sănătos, iar mesele principale oferă gustul autentic al copilăriei.</a:t>
            </a:r>
          </a:p>
        </p:txBody>
      </p:sp>
      <p:sp>
        <p:nvSpPr>
          <p:cNvPr name="TextBox 23" id="23"/>
          <p:cNvSpPr txBox="true"/>
          <p:nvPr/>
        </p:nvSpPr>
        <p:spPr>
          <a:xfrm rot="0">
            <a:off x="6939429" y="11117140"/>
            <a:ext cx="8867975" cy="5088728"/>
          </a:xfrm>
          <a:prstGeom prst="rect">
            <a:avLst/>
          </a:prstGeom>
        </p:spPr>
        <p:txBody>
          <a:bodyPr anchor="t" rtlCol="false" tIns="0" lIns="0" bIns="0" rIns="0">
            <a:spAutoFit/>
          </a:bodyPr>
          <a:lstStyle/>
          <a:p>
            <a:pPr algn="l">
              <a:lnSpc>
                <a:spcPts val="5079"/>
              </a:lnSpc>
            </a:pPr>
            <a:r>
              <a:rPr lang="en-US" sz="3998" spc="565">
                <a:solidFill>
                  <a:srgbClr val="502800"/>
                </a:solidFill>
                <a:latin typeface="Pacifico"/>
                <a:ea typeface="Pacifico"/>
                <a:cs typeface="Pacifico"/>
                <a:sym typeface="Pacifico"/>
              </a:rPr>
              <a:t> </a:t>
            </a:r>
            <a:r>
              <a:rPr lang="en-US" sz="3998" spc="565">
                <a:solidFill>
                  <a:srgbClr val="502800"/>
                </a:solidFill>
                <a:latin typeface="Pacifico"/>
                <a:ea typeface="Pacifico"/>
                <a:cs typeface="Pacifico"/>
                <a:sym typeface="Pacifico"/>
              </a:rPr>
              <a:t>• Mic dejun cu produse din gospodărie</a:t>
            </a:r>
          </a:p>
          <a:p>
            <a:pPr algn="l">
              <a:lnSpc>
                <a:spcPts val="5079"/>
              </a:lnSpc>
            </a:pPr>
            <a:r>
              <a:rPr lang="en-US" sz="3998" spc="565">
                <a:solidFill>
                  <a:srgbClr val="502800"/>
                </a:solidFill>
                <a:latin typeface="Pacifico"/>
                <a:ea typeface="Pacifico"/>
                <a:cs typeface="Pacifico"/>
                <a:sym typeface="Pacifico"/>
              </a:rPr>
              <a:t> • Mâncăruri tradiționale: sarmale, plăcinte, ciorbe</a:t>
            </a:r>
          </a:p>
          <a:p>
            <a:pPr algn="l">
              <a:lnSpc>
                <a:spcPts val="5079"/>
              </a:lnSpc>
            </a:pPr>
            <a:r>
              <a:rPr lang="en-US" sz="3998" spc="565">
                <a:solidFill>
                  <a:srgbClr val="502800"/>
                </a:solidFill>
                <a:latin typeface="Pacifico"/>
                <a:ea typeface="Pacifico"/>
                <a:cs typeface="Pacifico"/>
                <a:sym typeface="Pacifico"/>
              </a:rPr>
              <a:t> • Produse bio: ouă, lapte, brânză</a:t>
            </a:r>
          </a:p>
          <a:p>
            <a:pPr algn="l">
              <a:lnSpc>
                <a:spcPts val="5079"/>
              </a:lnSpc>
            </a:pPr>
            <a:r>
              <a:rPr lang="en-US" sz="3998" spc="565">
                <a:solidFill>
                  <a:srgbClr val="502800"/>
                </a:solidFill>
                <a:latin typeface="Pacifico"/>
                <a:ea typeface="Pacifico"/>
                <a:cs typeface="Pacifico"/>
                <a:sym typeface="Pacifico"/>
              </a:rPr>
              <a:t> • Posibilitate de degustări locale</a:t>
            </a:r>
          </a:p>
        </p:txBody>
      </p:sp>
      <p:sp>
        <p:nvSpPr>
          <p:cNvPr name="TextBox 24" id="24"/>
          <p:cNvSpPr txBox="true"/>
          <p:nvPr/>
        </p:nvSpPr>
        <p:spPr>
          <a:xfrm rot="0">
            <a:off x="6190640" y="16693696"/>
            <a:ext cx="9599533" cy="3100930"/>
          </a:xfrm>
          <a:prstGeom prst="rect">
            <a:avLst/>
          </a:prstGeom>
        </p:spPr>
        <p:txBody>
          <a:bodyPr anchor="t" rtlCol="false" tIns="0" lIns="0" bIns="0" rIns="0">
            <a:spAutoFit/>
          </a:bodyPr>
          <a:lstStyle/>
          <a:p>
            <a:pPr algn="ctr">
              <a:lnSpc>
                <a:spcPts val="7544"/>
              </a:lnSpc>
            </a:pPr>
            <a:r>
              <a:rPr lang="en-US" sz="5939" spc="843">
                <a:solidFill>
                  <a:srgbClr val="8C5E42"/>
                </a:solidFill>
                <a:latin typeface="Brighton"/>
                <a:ea typeface="Brighton"/>
                <a:cs typeface="Brighton"/>
                <a:sym typeface="Brighton"/>
              </a:rPr>
              <a:t>„MÂNCAREA GĂTITĂ CU SUFLET SE SIMTE DIN PRIMA LINGURĂ.”</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21392988" cy="30255801"/>
            <a:chOff x="0" y="0"/>
            <a:chExt cx="28523984" cy="40341067"/>
          </a:xfrm>
        </p:grpSpPr>
        <p:sp>
          <p:nvSpPr>
            <p:cNvPr name="Freeform 3" id="3"/>
            <p:cNvSpPr/>
            <p:nvPr/>
          </p:nvSpPr>
          <p:spPr>
            <a:xfrm flipH="false" flipV="false" rot="0">
              <a:off x="0" y="0"/>
              <a:ext cx="28523946" cy="40341042"/>
            </a:xfrm>
            <a:custGeom>
              <a:avLst/>
              <a:gdLst/>
              <a:ahLst/>
              <a:cxnLst/>
              <a:rect r="r" b="b" t="t" l="l"/>
              <a:pathLst>
                <a:path h="40341042" w="28523946">
                  <a:moveTo>
                    <a:pt x="0" y="0"/>
                  </a:moveTo>
                  <a:lnTo>
                    <a:pt x="28523946" y="0"/>
                  </a:lnTo>
                  <a:lnTo>
                    <a:pt x="28523946" y="40341042"/>
                  </a:lnTo>
                  <a:lnTo>
                    <a:pt x="0" y="40341042"/>
                  </a:lnTo>
                  <a:lnTo>
                    <a:pt x="0" y="0"/>
                  </a:lnTo>
                  <a:close/>
                </a:path>
              </a:pathLst>
            </a:custGeom>
            <a:blipFill>
              <a:blip r:embed="rId2"/>
              <a:stretch>
                <a:fillRect l="-11" t="0" r="-11" b="0"/>
              </a:stretch>
            </a:blipFill>
          </p:spPr>
        </p:sp>
      </p:grpSp>
      <p:grpSp>
        <p:nvGrpSpPr>
          <p:cNvPr name="Group 4" id="4"/>
          <p:cNvGrpSpPr/>
          <p:nvPr/>
        </p:nvGrpSpPr>
        <p:grpSpPr>
          <a:xfrm rot="0">
            <a:off x="522665" y="769830"/>
            <a:ext cx="4351239" cy="4293899"/>
            <a:chOff x="0" y="0"/>
            <a:chExt cx="5801652" cy="5725198"/>
          </a:xfrm>
        </p:grpSpPr>
        <p:sp>
          <p:nvSpPr>
            <p:cNvPr name="Freeform 5" id="5"/>
            <p:cNvSpPr/>
            <p:nvPr/>
          </p:nvSpPr>
          <p:spPr>
            <a:xfrm flipH="false" flipV="false" rot="0">
              <a:off x="0" y="0"/>
              <a:ext cx="5801614" cy="5725160"/>
            </a:xfrm>
            <a:custGeom>
              <a:avLst/>
              <a:gdLst/>
              <a:ahLst/>
              <a:cxnLst/>
              <a:rect r="r" b="b" t="t" l="l"/>
              <a:pathLst>
                <a:path h="5725160" w="5801614">
                  <a:moveTo>
                    <a:pt x="0" y="0"/>
                  </a:moveTo>
                  <a:lnTo>
                    <a:pt x="5801614" y="0"/>
                  </a:lnTo>
                  <a:lnTo>
                    <a:pt x="5801614" y="5725160"/>
                  </a:lnTo>
                  <a:lnTo>
                    <a:pt x="0" y="5725160"/>
                  </a:lnTo>
                  <a:lnTo>
                    <a:pt x="0" y="0"/>
                  </a:lnTo>
                  <a:close/>
                </a:path>
              </a:pathLst>
            </a:custGeom>
            <a:blipFill>
              <a:blip r:embed="rId3">
                <a:alphaModFix amt="59000"/>
              </a:blip>
              <a:stretch>
                <a:fillRect l="-17" t="0" r="-17" b="0"/>
              </a:stretch>
            </a:blipFill>
          </p:spPr>
        </p:sp>
      </p:grpSp>
      <p:grpSp>
        <p:nvGrpSpPr>
          <p:cNvPr name="Group 6" id="6"/>
          <p:cNvGrpSpPr/>
          <p:nvPr/>
        </p:nvGrpSpPr>
        <p:grpSpPr>
          <a:xfrm rot="0">
            <a:off x="1131189" y="5938761"/>
            <a:ext cx="5834320" cy="5798982"/>
            <a:chOff x="0" y="0"/>
            <a:chExt cx="7779093" cy="7731976"/>
          </a:xfrm>
        </p:grpSpPr>
        <p:sp>
          <p:nvSpPr>
            <p:cNvPr name="Freeform 7" id="7"/>
            <p:cNvSpPr/>
            <p:nvPr/>
          </p:nvSpPr>
          <p:spPr>
            <a:xfrm flipH="false" flipV="false" rot="0">
              <a:off x="125730" y="125730"/>
              <a:ext cx="7527544" cy="7480427"/>
            </a:xfrm>
            <a:custGeom>
              <a:avLst/>
              <a:gdLst/>
              <a:ahLst/>
              <a:cxnLst/>
              <a:rect r="r" b="b" t="t" l="l"/>
              <a:pathLst>
                <a:path h="7480427" w="7527544">
                  <a:moveTo>
                    <a:pt x="0" y="0"/>
                  </a:moveTo>
                  <a:lnTo>
                    <a:pt x="7527544" y="0"/>
                  </a:lnTo>
                  <a:lnTo>
                    <a:pt x="7527544" y="7480427"/>
                  </a:lnTo>
                  <a:lnTo>
                    <a:pt x="0" y="7480427"/>
                  </a:lnTo>
                  <a:lnTo>
                    <a:pt x="0" y="0"/>
                  </a:lnTo>
                  <a:close/>
                </a:path>
              </a:pathLst>
            </a:custGeom>
            <a:blipFill>
              <a:blip r:embed="rId4"/>
              <a:stretch>
                <a:fillRect l="-1670" t="-22251" r="-1671" b="-22253"/>
              </a:stretch>
            </a:blipFill>
          </p:spPr>
        </p:sp>
        <p:sp>
          <p:nvSpPr>
            <p:cNvPr name="Freeform 8" id="8"/>
            <p:cNvSpPr/>
            <p:nvPr/>
          </p:nvSpPr>
          <p:spPr>
            <a:xfrm flipH="false" flipV="false" rot="0">
              <a:off x="0" y="0"/>
              <a:ext cx="7779004" cy="7731887"/>
            </a:xfrm>
            <a:custGeom>
              <a:avLst/>
              <a:gdLst/>
              <a:ahLst/>
              <a:cxnLst/>
              <a:rect r="r" b="b" t="t" l="l"/>
              <a:pathLst>
                <a:path h="7731887" w="7779004">
                  <a:moveTo>
                    <a:pt x="125730" y="0"/>
                  </a:moveTo>
                  <a:lnTo>
                    <a:pt x="7653274" y="0"/>
                  </a:lnTo>
                  <a:cubicBezTo>
                    <a:pt x="7722743" y="0"/>
                    <a:pt x="7779004" y="56261"/>
                    <a:pt x="7779004" y="125730"/>
                  </a:cubicBezTo>
                  <a:lnTo>
                    <a:pt x="7779004" y="7606157"/>
                  </a:lnTo>
                  <a:cubicBezTo>
                    <a:pt x="7779004" y="7675625"/>
                    <a:pt x="7722743" y="7731887"/>
                    <a:pt x="7653274" y="7731887"/>
                  </a:cubicBezTo>
                  <a:lnTo>
                    <a:pt x="125730" y="7731887"/>
                  </a:lnTo>
                  <a:cubicBezTo>
                    <a:pt x="56261" y="7731887"/>
                    <a:pt x="0" y="7675625"/>
                    <a:pt x="0" y="7606157"/>
                  </a:cubicBezTo>
                  <a:lnTo>
                    <a:pt x="0" y="125730"/>
                  </a:lnTo>
                  <a:cubicBezTo>
                    <a:pt x="0" y="56261"/>
                    <a:pt x="56261" y="0"/>
                    <a:pt x="125730" y="0"/>
                  </a:cubicBezTo>
                  <a:moveTo>
                    <a:pt x="125730" y="251587"/>
                  </a:moveTo>
                  <a:lnTo>
                    <a:pt x="125730" y="125730"/>
                  </a:lnTo>
                  <a:lnTo>
                    <a:pt x="251460" y="125730"/>
                  </a:lnTo>
                  <a:lnTo>
                    <a:pt x="251460" y="7606157"/>
                  </a:lnTo>
                  <a:lnTo>
                    <a:pt x="125730" y="7606157"/>
                  </a:lnTo>
                  <a:lnTo>
                    <a:pt x="125730" y="7480426"/>
                  </a:lnTo>
                  <a:lnTo>
                    <a:pt x="7653274" y="7480426"/>
                  </a:lnTo>
                  <a:lnTo>
                    <a:pt x="7653274" y="7606157"/>
                  </a:lnTo>
                  <a:lnTo>
                    <a:pt x="7527544" y="7606157"/>
                  </a:lnTo>
                  <a:lnTo>
                    <a:pt x="7527544" y="125730"/>
                  </a:lnTo>
                  <a:lnTo>
                    <a:pt x="7653274" y="125730"/>
                  </a:lnTo>
                  <a:lnTo>
                    <a:pt x="7653274" y="251460"/>
                  </a:lnTo>
                  <a:lnTo>
                    <a:pt x="125730" y="251460"/>
                  </a:lnTo>
                  <a:close/>
                </a:path>
              </a:pathLst>
            </a:custGeom>
            <a:solidFill>
              <a:srgbClr val="6E5A41"/>
            </a:solidFill>
          </p:spPr>
        </p:sp>
      </p:grpSp>
      <p:grpSp>
        <p:nvGrpSpPr>
          <p:cNvPr name="Group 9" id="9"/>
          <p:cNvGrpSpPr/>
          <p:nvPr/>
        </p:nvGrpSpPr>
        <p:grpSpPr>
          <a:xfrm rot="0">
            <a:off x="12131631" y="12129935"/>
            <a:ext cx="7572499" cy="9552251"/>
            <a:chOff x="0" y="0"/>
            <a:chExt cx="10096665" cy="12736335"/>
          </a:xfrm>
        </p:grpSpPr>
        <p:sp>
          <p:nvSpPr>
            <p:cNvPr name="Freeform 10" id="10"/>
            <p:cNvSpPr/>
            <p:nvPr/>
          </p:nvSpPr>
          <p:spPr>
            <a:xfrm flipH="false" flipV="false" rot="0">
              <a:off x="197612" y="197612"/>
              <a:ext cx="9701403" cy="12341098"/>
            </a:xfrm>
            <a:custGeom>
              <a:avLst/>
              <a:gdLst/>
              <a:ahLst/>
              <a:cxnLst/>
              <a:rect r="r" b="b" t="t" l="l"/>
              <a:pathLst>
                <a:path h="12341098" w="9701403">
                  <a:moveTo>
                    <a:pt x="0" y="0"/>
                  </a:moveTo>
                  <a:lnTo>
                    <a:pt x="9701403" y="0"/>
                  </a:lnTo>
                  <a:lnTo>
                    <a:pt x="9701403" y="12341098"/>
                  </a:lnTo>
                  <a:lnTo>
                    <a:pt x="0" y="12341098"/>
                  </a:lnTo>
                  <a:lnTo>
                    <a:pt x="0" y="0"/>
                  </a:lnTo>
                  <a:close/>
                </a:path>
              </a:pathLst>
            </a:custGeom>
            <a:blipFill>
              <a:blip r:embed="rId5"/>
              <a:stretch>
                <a:fillRect l="-2036" t="-5641" r="-2037" b="-5641"/>
              </a:stretch>
            </a:blipFill>
          </p:spPr>
        </p:sp>
        <p:sp>
          <p:nvSpPr>
            <p:cNvPr name="Freeform 11" id="11"/>
            <p:cNvSpPr/>
            <p:nvPr/>
          </p:nvSpPr>
          <p:spPr>
            <a:xfrm flipH="false" flipV="false" rot="0">
              <a:off x="0" y="0"/>
              <a:ext cx="10096627" cy="12736322"/>
            </a:xfrm>
            <a:custGeom>
              <a:avLst/>
              <a:gdLst/>
              <a:ahLst/>
              <a:cxnLst/>
              <a:rect r="r" b="b" t="t" l="l"/>
              <a:pathLst>
                <a:path h="12736322" w="10096627">
                  <a:moveTo>
                    <a:pt x="197612" y="0"/>
                  </a:moveTo>
                  <a:lnTo>
                    <a:pt x="9899015" y="0"/>
                  </a:lnTo>
                  <a:cubicBezTo>
                    <a:pt x="10008235" y="0"/>
                    <a:pt x="10096627" y="88519"/>
                    <a:pt x="10096627" y="197612"/>
                  </a:cubicBezTo>
                  <a:lnTo>
                    <a:pt x="10096627" y="12538710"/>
                  </a:lnTo>
                  <a:cubicBezTo>
                    <a:pt x="10096627" y="12647930"/>
                    <a:pt x="10008108" y="12736322"/>
                    <a:pt x="9899015" y="12736322"/>
                  </a:cubicBezTo>
                  <a:lnTo>
                    <a:pt x="197612" y="12736322"/>
                  </a:lnTo>
                  <a:cubicBezTo>
                    <a:pt x="88519" y="12736322"/>
                    <a:pt x="0" y="12647803"/>
                    <a:pt x="0" y="12538710"/>
                  </a:cubicBezTo>
                  <a:lnTo>
                    <a:pt x="0" y="197612"/>
                  </a:lnTo>
                  <a:cubicBezTo>
                    <a:pt x="0" y="88519"/>
                    <a:pt x="88519" y="0"/>
                    <a:pt x="197612" y="0"/>
                  </a:cubicBezTo>
                  <a:moveTo>
                    <a:pt x="197612" y="395351"/>
                  </a:moveTo>
                  <a:lnTo>
                    <a:pt x="197612" y="197612"/>
                  </a:lnTo>
                  <a:lnTo>
                    <a:pt x="395351" y="197612"/>
                  </a:lnTo>
                  <a:lnTo>
                    <a:pt x="395351" y="12538710"/>
                  </a:lnTo>
                  <a:lnTo>
                    <a:pt x="197612" y="12538710"/>
                  </a:lnTo>
                  <a:lnTo>
                    <a:pt x="197612" y="12340971"/>
                  </a:lnTo>
                  <a:lnTo>
                    <a:pt x="9899015" y="12340971"/>
                  </a:lnTo>
                  <a:lnTo>
                    <a:pt x="9899015" y="12538710"/>
                  </a:lnTo>
                  <a:lnTo>
                    <a:pt x="9701403" y="12538710"/>
                  </a:lnTo>
                  <a:lnTo>
                    <a:pt x="9701403" y="197612"/>
                  </a:lnTo>
                  <a:lnTo>
                    <a:pt x="9899015" y="197612"/>
                  </a:lnTo>
                  <a:lnTo>
                    <a:pt x="9899015" y="395351"/>
                  </a:lnTo>
                  <a:lnTo>
                    <a:pt x="197612" y="395351"/>
                  </a:lnTo>
                  <a:close/>
                </a:path>
              </a:pathLst>
            </a:custGeom>
            <a:solidFill>
              <a:srgbClr val="775D49"/>
            </a:solidFill>
          </p:spPr>
        </p:sp>
      </p:grpSp>
      <p:grpSp>
        <p:nvGrpSpPr>
          <p:cNvPr name="Group 12" id="12"/>
          <p:cNvGrpSpPr/>
          <p:nvPr/>
        </p:nvGrpSpPr>
        <p:grpSpPr>
          <a:xfrm rot="0">
            <a:off x="1171623" y="21480047"/>
            <a:ext cx="9578778" cy="7720108"/>
            <a:chOff x="0" y="0"/>
            <a:chExt cx="12771704" cy="10293477"/>
          </a:xfrm>
        </p:grpSpPr>
        <p:sp>
          <p:nvSpPr>
            <p:cNvPr name="Freeform 13" id="13"/>
            <p:cNvSpPr/>
            <p:nvPr/>
          </p:nvSpPr>
          <p:spPr>
            <a:xfrm flipH="false" flipV="false" rot="0">
              <a:off x="71882" y="71882"/>
              <a:ext cx="12627991" cy="10149713"/>
            </a:xfrm>
            <a:custGeom>
              <a:avLst/>
              <a:gdLst/>
              <a:ahLst/>
              <a:cxnLst/>
              <a:rect r="r" b="b" t="t" l="l"/>
              <a:pathLst>
                <a:path h="10149713" w="12627991">
                  <a:moveTo>
                    <a:pt x="0" y="0"/>
                  </a:moveTo>
                  <a:lnTo>
                    <a:pt x="12627991" y="0"/>
                  </a:lnTo>
                  <a:lnTo>
                    <a:pt x="12627991" y="10149713"/>
                  </a:lnTo>
                  <a:lnTo>
                    <a:pt x="0" y="10149713"/>
                  </a:lnTo>
                  <a:lnTo>
                    <a:pt x="0" y="0"/>
                  </a:lnTo>
                  <a:close/>
                </a:path>
              </a:pathLst>
            </a:custGeom>
            <a:blipFill>
              <a:blip r:embed="rId6"/>
              <a:stretch>
                <a:fillRect l="-675" t="-708" r="-675" b="-708"/>
              </a:stretch>
            </a:blipFill>
          </p:spPr>
        </p:sp>
        <p:sp>
          <p:nvSpPr>
            <p:cNvPr name="Freeform 14" id="14"/>
            <p:cNvSpPr/>
            <p:nvPr/>
          </p:nvSpPr>
          <p:spPr>
            <a:xfrm flipH="false" flipV="false" rot="0">
              <a:off x="0" y="0"/>
              <a:ext cx="12771755" cy="10293476"/>
            </a:xfrm>
            <a:custGeom>
              <a:avLst/>
              <a:gdLst/>
              <a:ahLst/>
              <a:cxnLst/>
              <a:rect r="r" b="b" t="t" l="l"/>
              <a:pathLst>
                <a:path h="10293476" w="12771755">
                  <a:moveTo>
                    <a:pt x="71882" y="0"/>
                  </a:moveTo>
                  <a:lnTo>
                    <a:pt x="12699873" y="0"/>
                  </a:lnTo>
                  <a:cubicBezTo>
                    <a:pt x="12739624" y="0"/>
                    <a:pt x="12771755" y="32131"/>
                    <a:pt x="12771755" y="71882"/>
                  </a:cubicBezTo>
                  <a:lnTo>
                    <a:pt x="12771755" y="10221595"/>
                  </a:lnTo>
                  <a:cubicBezTo>
                    <a:pt x="12771755" y="10261346"/>
                    <a:pt x="12739624" y="10293476"/>
                    <a:pt x="12699873" y="10293476"/>
                  </a:cubicBezTo>
                  <a:lnTo>
                    <a:pt x="71882" y="10293476"/>
                  </a:lnTo>
                  <a:cubicBezTo>
                    <a:pt x="32131" y="10293476"/>
                    <a:pt x="0" y="10261346"/>
                    <a:pt x="0" y="10221595"/>
                  </a:cubicBezTo>
                  <a:lnTo>
                    <a:pt x="0" y="71882"/>
                  </a:lnTo>
                  <a:cubicBezTo>
                    <a:pt x="0" y="32131"/>
                    <a:pt x="32131" y="0"/>
                    <a:pt x="71882" y="0"/>
                  </a:cubicBezTo>
                  <a:moveTo>
                    <a:pt x="71882" y="143764"/>
                  </a:moveTo>
                  <a:lnTo>
                    <a:pt x="71882" y="71882"/>
                  </a:lnTo>
                  <a:lnTo>
                    <a:pt x="143764" y="71882"/>
                  </a:lnTo>
                  <a:lnTo>
                    <a:pt x="143764" y="10221595"/>
                  </a:lnTo>
                  <a:lnTo>
                    <a:pt x="71882" y="10221595"/>
                  </a:lnTo>
                  <a:lnTo>
                    <a:pt x="71882" y="10149713"/>
                  </a:lnTo>
                  <a:lnTo>
                    <a:pt x="12699873" y="10149713"/>
                  </a:lnTo>
                  <a:lnTo>
                    <a:pt x="12699873" y="10221595"/>
                  </a:lnTo>
                  <a:lnTo>
                    <a:pt x="12627991" y="10221595"/>
                  </a:lnTo>
                  <a:lnTo>
                    <a:pt x="12627991" y="71882"/>
                  </a:lnTo>
                  <a:lnTo>
                    <a:pt x="12699873" y="71882"/>
                  </a:lnTo>
                  <a:lnTo>
                    <a:pt x="12699873" y="143764"/>
                  </a:lnTo>
                  <a:lnTo>
                    <a:pt x="71882" y="143764"/>
                  </a:lnTo>
                  <a:close/>
                </a:path>
              </a:pathLst>
            </a:custGeom>
            <a:solidFill>
              <a:srgbClr val="A57E5A"/>
            </a:solidFill>
          </p:spPr>
        </p:sp>
      </p:grpSp>
      <p:sp>
        <p:nvSpPr>
          <p:cNvPr name="TextBox 15" id="15"/>
          <p:cNvSpPr txBox="true"/>
          <p:nvPr/>
        </p:nvSpPr>
        <p:spPr>
          <a:xfrm rot="0">
            <a:off x="7352709" y="6619618"/>
            <a:ext cx="13531882" cy="4381738"/>
          </a:xfrm>
          <a:prstGeom prst="rect">
            <a:avLst/>
          </a:prstGeom>
        </p:spPr>
        <p:txBody>
          <a:bodyPr anchor="t" rtlCol="false" tIns="0" lIns="0" bIns="0" rIns="0">
            <a:spAutoFit/>
          </a:bodyPr>
          <a:lstStyle/>
          <a:p>
            <a:pPr algn="ctr">
              <a:lnSpc>
                <a:spcPts val="5747"/>
              </a:lnSpc>
            </a:pPr>
            <a:r>
              <a:rPr lang="en-US" sz="4524" spc="642">
                <a:solidFill>
                  <a:srgbClr val="8C5E42"/>
                </a:solidFill>
                <a:latin typeface="Kaushan Script"/>
                <a:ea typeface="Kaushan Script"/>
                <a:cs typeface="Kaushan Script"/>
                <a:sym typeface="Kaushan Script"/>
              </a:rPr>
              <a:t>Activități pentru turiști</a:t>
            </a:r>
          </a:p>
          <a:p>
            <a:pPr algn="ctr">
              <a:lnSpc>
                <a:spcPts val="5747"/>
              </a:lnSpc>
            </a:pPr>
            <a:r>
              <a:rPr lang="en-US" sz="4524" spc="642">
                <a:solidFill>
                  <a:srgbClr val="8C5E42"/>
                </a:solidFill>
                <a:latin typeface="Kaushan Script"/>
                <a:ea typeface="Kaushan Script"/>
                <a:cs typeface="Kaushan Script"/>
                <a:sym typeface="Kaushan Script"/>
              </a:rPr>
              <a:t> • Hrănirea animalelor</a:t>
            </a:r>
          </a:p>
          <a:p>
            <a:pPr algn="ctr">
              <a:lnSpc>
                <a:spcPts val="5747"/>
              </a:lnSpc>
            </a:pPr>
            <a:r>
              <a:rPr lang="en-US" sz="4524" spc="642">
                <a:solidFill>
                  <a:srgbClr val="8C5E42"/>
                </a:solidFill>
                <a:latin typeface="Kaushan Script"/>
                <a:ea typeface="Kaushan Script"/>
                <a:cs typeface="Kaushan Script"/>
                <a:sym typeface="Kaushan Script"/>
              </a:rPr>
              <a:t> • Plimbări cu cĂruța / bicicleta</a:t>
            </a:r>
          </a:p>
          <a:p>
            <a:pPr algn="ctr">
              <a:lnSpc>
                <a:spcPts val="5747"/>
              </a:lnSpc>
            </a:pPr>
            <a:r>
              <a:rPr lang="en-US" sz="4524" spc="642">
                <a:solidFill>
                  <a:srgbClr val="8C5E42"/>
                </a:solidFill>
                <a:latin typeface="Kaushan Script"/>
                <a:ea typeface="Kaushan Script"/>
                <a:cs typeface="Kaushan Script"/>
                <a:sym typeface="Kaushan Script"/>
              </a:rPr>
              <a:t> • Ateliere tradiționale (pâine, țesut, gătit)</a:t>
            </a:r>
          </a:p>
          <a:p>
            <a:pPr algn="ctr">
              <a:lnSpc>
                <a:spcPts val="5747"/>
              </a:lnSpc>
            </a:pPr>
            <a:r>
              <a:rPr lang="en-US" sz="4524" spc="642">
                <a:solidFill>
                  <a:srgbClr val="8C5E42"/>
                </a:solidFill>
                <a:latin typeface="Kaushan Script"/>
                <a:ea typeface="Kaushan Script"/>
                <a:cs typeface="Kaushan Script"/>
                <a:sym typeface="Kaushan Script"/>
              </a:rPr>
              <a:t> • Drumeții, pescuit</a:t>
            </a:r>
          </a:p>
          <a:p>
            <a:pPr algn="ctr">
              <a:lnSpc>
                <a:spcPts val="5747"/>
              </a:lnSpc>
            </a:pPr>
            <a:r>
              <a:rPr lang="en-US" sz="4524" spc="642">
                <a:solidFill>
                  <a:srgbClr val="8C5E42"/>
                </a:solidFill>
                <a:latin typeface="Kaushan Script"/>
                <a:ea typeface="Kaushan Script"/>
                <a:cs typeface="Kaushan Script"/>
                <a:sym typeface="Kaushan Script"/>
              </a:rPr>
              <a:t> • Seri cu foc de tabără și muzică populară</a:t>
            </a:r>
          </a:p>
        </p:txBody>
      </p:sp>
      <p:sp>
        <p:nvSpPr>
          <p:cNvPr name="TextBox 16" id="16"/>
          <p:cNvSpPr txBox="true"/>
          <p:nvPr/>
        </p:nvSpPr>
        <p:spPr>
          <a:xfrm rot="0">
            <a:off x="7333736" y="-805101"/>
            <a:ext cx="11622338" cy="6312237"/>
          </a:xfrm>
          <a:prstGeom prst="rect">
            <a:avLst/>
          </a:prstGeom>
        </p:spPr>
        <p:txBody>
          <a:bodyPr anchor="t" rtlCol="false" tIns="0" lIns="0" bIns="0" rIns="0">
            <a:spAutoFit/>
          </a:bodyPr>
          <a:lstStyle/>
          <a:p>
            <a:pPr algn="ctr">
              <a:lnSpc>
                <a:spcPts val="42944"/>
              </a:lnSpc>
            </a:pPr>
            <a:r>
              <a:rPr lang="en-US" sz="22638">
                <a:solidFill>
                  <a:srgbClr val="8C5E42"/>
                </a:solidFill>
                <a:latin typeface="Pixie Ring"/>
                <a:ea typeface="Pixie Ring"/>
                <a:cs typeface="Pixie Ring"/>
                <a:sym typeface="Pixie Ring"/>
              </a:rPr>
              <a:t>Activități</a:t>
            </a:r>
          </a:p>
        </p:txBody>
      </p:sp>
      <p:sp>
        <p:nvSpPr>
          <p:cNvPr name="TextBox 17" id="17"/>
          <p:cNvSpPr txBox="true"/>
          <p:nvPr/>
        </p:nvSpPr>
        <p:spPr>
          <a:xfrm rot="0">
            <a:off x="1001011" y="13150682"/>
            <a:ext cx="9695478" cy="6243159"/>
          </a:xfrm>
          <a:prstGeom prst="rect">
            <a:avLst/>
          </a:prstGeom>
        </p:spPr>
        <p:txBody>
          <a:bodyPr anchor="t" rtlCol="false" tIns="0" lIns="0" bIns="0" rIns="0">
            <a:spAutoFit/>
          </a:bodyPr>
          <a:lstStyle/>
          <a:p>
            <a:pPr algn="l">
              <a:lnSpc>
                <a:spcPts val="6154"/>
              </a:lnSpc>
            </a:pPr>
            <a:r>
              <a:rPr lang="en-US" sz="4844" spc="687">
                <a:solidFill>
                  <a:srgbClr val="985930"/>
                </a:solidFill>
                <a:latin typeface="Kaushan Script"/>
                <a:ea typeface="Kaushan Script"/>
                <a:cs typeface="Kaushan Script"/>
                <a:sym typeface="Kaushan Script"/>
              </a:rPr>
              <a:t>   Oaspeții pot lua parte la activități cum ar fi: hrănirea animalelor, drumeții, ateliere tradiționale, plimbări cu căruța/bicicleta. Aceste experiențe creează amintiri puternice si apropie oamenii de natură.</a:t>
            </a:r>
          </a:p>
        </p:txBody>
      </p:sp>
      <p:sp>
        <p:nvSpPr>
          <p:cNvPr name="TextBox 18" id="18"/>
          <p:cNvSpPr txBox="true"/>
          <p:nvPr/>
        </p:nvSpPr>
        <p:spPr>
          <a:xfrm rot="0">
            <a:off x="11221031" y="23540561"/>
            <a:ext cx="9393688" cy="4311901"/>
          </a:xfrm>
          <a:prstGeom prst="rect">
            <a:avLst/>
          </a:prstGeom>
        </p:spPr>
        <p:txBody>
          <a:bodyPr anchor="t" rtlCol="false" tIns="0" lIns="0" bIns="0" rIns="0">
            <a:spAutoFit/>
          </a:bodyPr>
          <a:lstStyle/>
          <a:p>
            <a:pPr algn="ctr">
              <a:lnSpc>
                <a:spcPts val="8571"/>
              </a:lnSpc>
            </a:pPr>
            <a:r>
              <a:rPr lang="en-US" sz="6123">
                <a:solidFill>
                  <a:srgbClr val="985930"/>
                </a:solidFill>
                <a:latin typeface="Aprila"/>
                <a:ea typeface="Aprila"/>
                <a:cs typeface="Aprila"/>
                <a:sym typeface="Aprila"/>
              </a:rPr>
              <a:t>Fericirea stă în lucrurile simple: pământ, animale și oameni buni!</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DAHBGopmyLA</dc:identifier>
  <dcterms:modified xsi:type="dcterms:W3CDTF">2011-08-01T06:04:30Z</dcterms:modified>
  <cp:revision>1</cp:revision>
  <dc:title>Fără titlu</dc:title>
</cp:coreProperties>
</file>